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8229600" cx="14630400"/>
  <p:notesSz cx="8229600" cy="14630400"/>
  <p:embeddedFontLst>
    <p:embeddedFont>
      <p:font typeface="MuseoModerno Medium"/>
      <p:regular r:id="rId23"/>
      <p:bold r:id="rId24"/>
      <p:italic r:id="rId25"/>
      <p:boldItalic r:id="rId26"/>
    </p:embeddedFont>
    <p:embeddedFont>
      <p:font typeface="Roboto Mono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1" roundtripDataSignature="AMtx7mg5m/GnIiPgcMNs1VzBta6+cGqu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MuseoModernoMedium-bold.fntdata"/><Relationship Id="rId23" Type="http://schemas.openxmlformats.org/officeDocument/2006/relationships/font" Target="fonts/MuseoModernoMedium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MuseoModernoMedium-boldItalic.fntdata"/><Relationship Id="rId25" Type="http://schemas.openxmlformats.org/officeDocument/2006/relationships/font" Target="fonts/MuseoModernoMedium-italic.fntdata"/><Relationship Id="rId28" Type="http://schemas.openxmlformats.org/officeDocument/2006/relationships/font" Target="fonts/RobotoMono-bold.fntdata"/><Relationship Id="rId27" Type="http://schemas.openxmlformats.org/officeDocument/2006/relationships/font" Target="fonts/RobotoMon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Mon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customschemas.google.com/relationships/presentationmetadata" Target="metadata"/><Relationship Id="rId30" Type="http://schemas.openxmlformats.org/officeDocument/2006/relationships/font" Target="fonts/RobotoMon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/>
              <a:t>‹#›</a:t>
            </a:fld>
            <a:endParaRPr b="0" i="0" sz="1200" u="none" cap="none" strike="noStrike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d6797199d0_1_2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g2d6797199d0_1_2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2d6797199d0_1_2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1df97acce6_0_2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2" name="Google Shape;232;g31df97acce6_0_2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g31df97acce6_0_24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d6db4e5f16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2" name="Google Shape;242;g2d6db4e5f16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g2d6db4e5f16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d6797199d0_1_3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g2d6797199d0_1_3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g2d6797199d0_1_36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2d6b0ba4b2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2d6b0ba4b2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g2d6b0ba4b29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31df97acce6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g31df97acce6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g31df97acce6_0_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2d6797199d0_1_38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7" name="Google Shape;297;g2d6797199d0_1_38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g2d6797199d0_1_38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2d6797199d0_1_40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3" name="Google Shape;323;g2d6797199d0_1_40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g2d6797199d0_1_40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1df97acce6_0_3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31df97acce6_0_3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g31df97acce6_0_3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d6797199d0_1_2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g2d6797199d0_1_2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g2d6797199d0_1_25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d6797199d0_1_26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g2d6797199d0_1_2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2d6797199d0_1_26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d6797199d0_1_27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g2d6797199d0_1_27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2d6797199d0_1_27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d6797199d0_1_29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g2d6797199d0_1_29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2d6797199d0_1_29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d6797199d0_1_3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g2d6797199d0_1_3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g2d6797199d0_1_3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d6797199d0_1_3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g2d6797199d0_1_3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2d6797199d0_1_3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1df97acce6_0_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g31df97acce6_0_9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g31df97acce6_0_9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1df97acce6_0_1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g31df97acce6_0_1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31df97acce6_0_17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1 master">
  <p:cSld name="Slide 1 master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1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13" name="Google Shape;13;p11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">
  <p:cSld name="DEFAULT">
    <p:bg>
      <p:bgPr>
        <a:solidFill>
          <a:schemeClr val="lt1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1 master">
  <p:cSld name="Slide 1 mast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2d6797199d0_1_415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g2d6797199d0_1_415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51" name="Google Shape;51;g2d6797199d0_1_415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4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2 master">
  <p:cSld name="Slide 2 mast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2d6797199d0_1_419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g2d6797199d0_1_419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55" name="Google Shape;55;g2d6797199d0_1_419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4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3 master">
  <p:cSld name="Slide 3 mast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d6797199d0_1_423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g2d6797199d0_1_423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59" name="Google Shape;59;g2d6797199d0_1_423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4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4 master">
  <p:cSld name="Slide 4 mast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d6797199d0_1_427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g2d6797199d0_1_427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63" name="Google Shape;63;g2d6797199d0_1_427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4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5 master">
  <p:cSld name="Slide 5 mast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d6797199d0_1_43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2d6797199d0_1_43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67" name="Google Shape;67;g2d6797199d0_1_431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4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6 master">
  <p:cSld name="Slide 6 master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d6797199d0_1_435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g2d6797199d0_1_435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71" name="Google Shape;71;g2d6797199d0_1_435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4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7 master">
  <p:cSld name="Slide 7 mast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d6797199d0_1_439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g2d6797199d0_1_439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75" name="Google Shape;75;g2d6797199d0_1_439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4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8 master">
  <p:cSld name="Slide 8 master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d6797199d0_1_443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2d6797199d0_1_443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79" name="Google Shape;79;g2d6797199d0_1_443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4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9 master">
  <p:cSld name="Slide 9 master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d6797199d0_1_447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2d6797199d0_1_447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83" name="Google Shape;83;g2d6797199d0_1_447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4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2 master">
  <p:cSld name="Slide 2 mast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1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17" name="Google Shape;17;p12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10 master">
  <p:cSld name="Slide 10 master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d6797199d0_1_45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g2d6797199d0_1_45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87" name="Google Shape;87;g2d6797199d0_1_451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4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11 master">
  <p:cSld name="Slide 11 master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d6797199d0_1_455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g2d6797199d0_1_455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91" name="Google Shape;91;g2d6797199d0_1_455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4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12 master">
  <p:cSld name="Slide 12 master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d6797199d0_1_459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2d6797199d0_1_459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95" name="Google Shape;95;g2d6797199d0_1_459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4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13 master">
  <p:cSld name="Slide 13 master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d6797199d0_1_463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2d6797199d0_1_463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99" name="Google Shape;99;g2d6797199d0_1_463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4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">
  <p:cSld name="DEFAULT">
    <p:bg>
      <p:bgPr>
        <a:solidFill>
          <a:schemeClr val="lt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15 master">
  <p:cSld name="Slide 15 master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1df97acce6_0_9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31df97acce6_0_9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104" name="Google Shape;104;g31df97acce6_0_92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4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3 master">
  <p:cSld name="Slide 3 mast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13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21" name="Google Shape;21;p13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4 master">
  <p:cSld name="Slide 4 master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4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14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25" name="Google Shape;25;p14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5 master">
  <p:cSld name="Slide 5 master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5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15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29" name="Google Shape;29;p15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6 master">
  <p:cSld name="Slide 6 mast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6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16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33" name="Google Shape;33;p16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7 master">
  <p:cSld name="Slide 7 mast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7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17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37" name="Google Shape;37;p17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8 master">
  <p:cSld name="Slide 8 mast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8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18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41" name="Google Shape;41;p18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9 master">
  <p:cSld name="Slide 9 master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9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19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45" name="Google Shape;45;p19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39215" y="7749540"/>
            <a:ext cx="1722605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2.png"/><Relationship Id="rId4" Type="http://schemas.openxmlformats.org/officeDocument/2006/relationships/image" Target="../media/image31.png"/><Relationship Id="rId5" Type="http://schemas.openxmlformats.org/officeDocument/2006/relationships/image" Target="../media/image2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8.png"/><Relationship Id="rId4" Type="http://schemas.openxmlformats.org/officeDocument/2006/relationships/image" Target="../media/image35.png"/><Relationship Id="rId5" Type="http://schemas.openxmlformats.org/officeDocument/2006/relationships/image" Target="../media/image3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9.png"/><Relationship Id="rId4" Type="http://schemas.openxmlformats.org/officeDocument/2006/relationships/image" Target="../media/image4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6.png"/><Relationship Id="rId4" Type="http://schemas.openxmlformats.org/officeDocument/2006/relationships/image" Target="../media/image45.png"/><Relationship Id="rId5" Type="http://schemas.openxmlformats.org/officeDocument/2006/relationships/image" Target="../media/image47.png"/><Relationship Id="rId6" Type="http://schemas.openxmlformats.org/officeDocument/2006/relationships/image" Target="../media/image41.png"/><Relationship Id="rId7" Type="http://schemas.openxmlformats.org/officeDocument/2006/relationships/image" Target="../media/image43.png"/><Relationship Id="rId8" Type="http://schemas.openxmlformats.org/officeDocument/2006/relationships/image" Target="../media/image4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png"/><Relationship Id="rId4" Type="http://schemas.openxmlformats.org/officeDocument/2006/relationships/hyperlink" Target="https://app-hobbys.web.app/" TargetMode="External"/><Relationship Id="rId5" Type="http://schemas.openxmlformats.org/officeDocument/2006/relationships/image" Target="../media/image37.png"/><Relationship Id="rId6" Type="http://schemas.openxmlformats.org/officeDocument/2006/relationships/image" Target="../media/image2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8.png"/><Relationship Id="rId4" Type="http://schemas.openxmlformats.org/officeDocument/2006/relationships/image" Target="../media/image33.png"/><Relationship Id="rId5" Type="http://schemas.openxmlformats.org/officeDocument/2006/relationships/image" Target="../media/image2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110" name="Google Shape;110;g2d6797199d0_1_2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3790" y="3299698"/>
            <a:ext cx="5528906" cy="1630204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g2d6797199d0_1_242"/>
          <p:cNvSpPr/>
          <p:nvPr/>
        </p:nvSpPr>
        <p:spPr>
          <a:xfrm>
            <a:off x="7599521" y="2232422"/>
            <a:ext cx="62448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lang="en-US" sz="1750">
                <a:solidFill>
                  <a:srgbClr val="2B4150"/>
                </a:solidFill>
              </a:rPr>
              <a:t>Carrera: </a:t>
            </a: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Tecnicatura Universitaria en Programación</a:t>
            </a:r>
            <a:endParaRPr b="0" i="0" sz="1750" u="none" cap="none" strike="noStrike"/>
          </a:p>
        </p:txBody>
      </p:sp>
      <p:sp>
        <p:nvSpPr>
          <p:cNvPr id="112" name="Google Shape;112;g2d6797199d0_1_242"/>
          <p:cNvSpPr/>
          <p:nvPr/>
        </p:nvSpPr>
        <p:spPr>
          <a:xfrm>
            <a:off x="7599521" y="2799398"/>
            <a:ext cx="62448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Materia: Desarrollo de un Proyecto</a:t>
            </a:r>
            <a:endParaRPr b="0" i="0" sz="1750" u="none" cap="none" strike="noStrike"/>
          </a:p>
        </p:txBody>
      </p:sp>
      <p:sp>
        <p:nvSpPr>
          <p:cNvPr id="113" name="Google Shape;113;g2d6797199d0_1_242"/>
          <p:cNvSpPr/>
          <p:nvPr/>
        </p:nvSpPr>
        <p:spPr>
          <a:xfrm>
            <a:off x="7599521" y="3366373"/>
            <a:ext cx="62448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Autor: Nicolás Emanuel Cristóbal</a:t>
            </a:r>
            <a:endParaRPr b="0" i="0" sz="1750" u="none" cap="none" strike="noStrike"/>
          </a:p>
        </p:txBody>
      </p:sp>
      <p:sp>
        <p:nvSpPr>
          <p:cNvPr id="114" name="Google Shape;114;g2d6797199d0_1_242"/>
          <p:cNvSpPr/>
          <p:nvPr/>
        </p:nvSpPr>
        <p:spPr>
          <a:xfrm>
            <a:off x="7599521" y="3933349"/>
            <a:ext cx="62448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Docente: Miguel Méndez Garabetti</a:t>
            </a:r>
            <a:endParaRPr b="0" i="0" sz="1750" u="none" cap="none" strike="noStrike"/>
          </a:p>
        </p:txBody>
      </p:sp>
      <p:sp>
        <p:nvSpPr>
          <p:cNvPr id="115" name="Google Shape;115;g2d6797199d0_1_242"/>
          <p:cNvSpPr/>
          <p:nvPr/>
        </p:nvSpPr>
        <p:spPr>
          <a:xfrm>
            <a:off x="7599521" y="4500324"/>
            <a:ext cx="62448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Fecha: 1</a:t>
            </a:r>
            <a:r>
              <a:rPr lang="en-US" sz="1750">
                <a:solidFill>
                  <a:srgbClr val="2B4150"/>
                </a:solidFill>
              </a:rPr>
              <a:t>4</a:t>
            </a: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/12/2024</a:t>
            </a:r>
            <a:endParaRPr b="0" i="0" sz="1750" u="none" cap="none" strike="noStrike"/>
          </a:p>
        </p:txBody>
      </p:sp>
      <p:sp>
        <p:nvSpPr>
          <p:cNvPr id="116" name="Google Shape;116;g2d6797199d0_1_242"/>
          <p:cNvSpPr/>
          <p:nvPr/>
        </p:nvSpPr>
        <p:spPr>
          <a:xfrm>
            <a:off x="7599521" y="5067300"/>
            <a:ext cx="62448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Github: https://github.com/nicocristobal/app-hobby</a:t>
            </a:r>
            <a:endParaRPr b="0" i="0" sz="1750" u="none" cap="none" strike="noStrike"/>
          </a:p>
        </p:txBody>
      </p:sp>
      <p:sp>
        <p:nvSpPr>
          <p:cNvPr id="117" name="Google Shape;117;g2d6797199d0_1_242"/>
          <p:cNvSpPr/>
          <p:nvPr/>
        </p:nvSpPr>
        <p:spPr>
          <a:xfrm>
            <a:off x="7599521" y="5634276"/>
            <a:ext cx="62448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Web: app-hobbys.web.app/</a:t>
            </a:r>
            <a:endParaRPr b="0" i="0" sz="175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1df97acce6_0_245"/>
          <p:cNvSpPr/>
          <p:nvPr/>
        </p:nvSpPr>
        <p:spPr>
          <a:xfrm>
            <a:off x="793790" y="681871"/>
            <a:ext cx="6116100" cy="7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719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4450"/>
              <a:buFont typeface="MuseoModerno Medium"/>
              <a:buNone/>
            </a:pPr>
            <a:r>
              <a:rPr b="0" i="0" lang="en-US" sz="44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Proceso de desarrollo: </a:t>
            </a:r>
            <a:endParaRPr b="0" i="0" sz="4450" u="none" cap="none" strike="noStrike"/>
          </a:p>
        </p:txBody>
      </p:sp>
      <p:sp>
        <p:nvSpPr>
          <p:cNvPr id="236" name="Google Shape;236;g31df97acce6_0_245"/>
          <p:cNvSpPr/>
          <p:nvPr/>
        </p:nvSpPr>
        <p:spPr>
          <a:xfrm>
            <a:off x="793790" y="1730812"/>
            <a:ext cx="77733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352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3550"/>
              <a:buFont typeface="MuseoModerno Medium"/>
              <a:buNone/>
            </a:pPr>
            <a:r>
              <a:rPr b="0" i="0" lang="en-US" sz="35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Prototipos propuestos inicialmente </a:t>
            </a:r>
            <a:endParaRPr b="0" i="0" sz="3550" u="none" cap="none" strike="noStrike"/>
          </a:p>
        </p:txBody>
      </p:sp>
      <p:pic>
        <p:nvPicPr>
          <p:cNvPr descr="preencoded.png" id="237" name="Google Shape;237;g31df97acce6_0_2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3790" y="2893100"/>
            <a:ext cx="3978116" cy="43993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238" name="Google Shape;238;g31df97acce6_0_2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32928" y="2893100"/>
            <a:ext cx="3578781" cy="428041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239" name="Google Shape;239;g31df97acce6_0_24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873496" y="2893100"/>
            <a:ext cx="3978116" cy="4357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2d6db4e5f16_0_0"/>
          <p:cNvSpPr/>
          <p:nvPr/>
        </p:nvSpPr>
        <p:spPr>
          <a:xfrm>
            <a:off x="793790" y="1021080"/>
            <a:ext cx="6111000" cy="7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719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4450"/>
              <a:buFont typeface="MuseoModerno Medium"/>
              <a:buNone/>
            </a:pPr>
            <a:r>
              <a:rPr b="0" i="0" lang="en-US" sz="44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Tecnologías Utilizadas</a:t>
            </a:r>
            <a:endParaRPr b="0" i="0" sz="4450" u="none" cap="none" strike="noStrike"/>
          </a:p>
        </p:txBody>
      </p:sp>
      <p:sp>
        <p:nvSpPr>
          <p:cNvPr id="246" name="Google Shape;246;g2d6db4e5f16_0_0"/>
          <p:cNvSpPr/>
          <p:nvPr/>
        </p:nvSpPr>
        <p:spPr>
          <a:xfrm>
            <a:off x="793790" y="2296835"/>
            <a:ext cx="2835300" cy="3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Angular</a:t>
            </a:r>
            <a:endParaRPr b="0" i="0" sz="2200" u="none" cap="none" strike="noStrike"/>
          </a:p>
        </p:txBody>
      </p:sp>
      <p:sp>
        <p:nvSpPr>
          <p:cNvPr id="247" name="Google Shape;247;g2d6db4e5f16_0_0"/>
          <p:cNvSpPr/>
          <p:nvPr/>
        </p:nvSpPr>
        <p:spPr>
          <a:xfrm>
            <a:off x="793790" y="2877979"/>
            <a:ext cx="3978000" cy="18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Herramienta para crear sitios web interactivos y escalables. Ofrece componentes, enrutamiento y conexión a bases de datos para una experiencia de usuario ágil.</a:t>
            </a:r>
            <a:endParaRPr b="0" i="0" sz="1750" u="none" cap="none" strike="noStrike"/>
          </a:p>
        </p:txBody>
      </p:sp>
      <p:pic>
        <p:nvPicPr>
          <p:cNvPr descr="preencoded.png" id="248" name="Google Shape;248;g2d6db4e5f16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7740" y="4919217"/>
            <a:ext cx="1890117" cy="2005608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g2d6db4e5f16_0_0"/>
          <p:cNvSpPr/>
          <p:nvPr/>
        </p:nvSpPr>
        <p:spPr>
          <a:xfrm>
            <a:off x="5332928" y="2296835"/>
            <a:ext cx="2979900" cy="3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HTML, Bootstrap, CSS</a:t>
            </a:r>
            <a:endParaRPr b="0" i="0" sz="2200" u="none" cap="none" strike="noStrike"/>
          </a:p>
        </p:txBody>
      </p:sp>
      <p:sp>
        <p:nvSpPr>
          <p:cNvPr id="250" name="Google Shape;250;g2d6db4e5f16_0_0"/>
          <p:cNvSpPr/>
          <p:nvPr/>
        </p:nvSpPr>
        <p:spPr>
          <a:xfrm>
            <a:off x="5332928" y="2877979"/>
            <a:ext cx="3978000" cy="10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Herramientas para crear diseños web modernos y que se adaptan a diferentes pantallas.</a:t>
            </a:r>
            <a:endParaRPr b="0" i="0" sz="1750" u="none" cap="none" strike="noStrike"/>
          </a:p>
        </p:txBody>
      </p:sp>
      <p:pic>
        <p:nvPicPr>
          <p:cNvPr descr="preencoded.png" id="251" name="Google Shape;251;g2d6db4e5f16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14828" y="4894162"/>
            <a:ext cx="3200757" cy="2055733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g2d6db4e5f16_0_0"/>
          <p:cNvSpPr/>
          <p:nvPr/>
        </p:nvSpPr>
        <p:spPr>
          <a:xfrm>
            <a:off x="9872067" y="2296835"/>
            <a:ext cx="2835300" cy="3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Firebase</a:t>
            </a:r>
            <a:endParaRPr b="0" i="0" sz="2200" u="none" cap="none" strike="noStrike"/>
          </a:p>
        </p:txBody>
      </p:sp>
      <p:sp>
        <p:nvSpPr>
          <p:cNvPr id="253" name="Google Shape;253;g2d6db4e5f16_0_0"/>
          <p:cNvSpPr/>
          <p:nvPr/>
        </p:nvSpPr>
        <p:spPr>
          <a:xfrm>
            <a:off x="9872067" y="2877979"/>
            <a:ext cx="3978000" cy="14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Plataforma de Google para crear aplicaciones. Ofrece bases de datos, inicios de sesión seguros y almacenamiento en la nube.</a:t>
            </a:r>
            <a:endParaRPr b="0" i="0" sz="1750" u="none" cap="none" strike="noStrike"/>
          </a:p>
        </p:txBody>
      </p:sp>
      <p:pic>
        <p:nvPicPr>
          <p:cNvPr descr="preencoded.png" id="254" name="Google Shape;254;g2d6db4e5f16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872017" y="4692365"/>
            <a:ext cx="3978116" cy="22376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d6797199d0_1_366"/>
          <p:cNvSpPr/>
          <p:nvPr/>
        </p:nvSpPr>
        <p:spPr>
          <a:xfrm>
            <a:off x="632698" y="497086"/>
            <a:ext cx="4519800" cy="5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3943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3550"/>
              <a:buFont typeface="MuseoModerno Medium"/>
              <a:buNone/>
            </a:pPr>
            <a:r>
              <a:rPr b="0" i="0" lang="en-US" sz="35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Arquitectura</a:t>
            </a:r>
            <a:endParaRPr b="0" i="0" sz="3550" u="none" cap="none" strike="noStrike"/>
          </a:p>
        </p:txBody>
      </p:sp>
      <p:pic>
        <p:nvPicPr>
          <p:cNvPr descr="preencoded.png" id="261" name="Google Shape;261;g2d6797199d0_1_3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2698" y="1423630"/>
            <a:ext cx="6546890" cy="404622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g2d6797199d0_1_366"/>
          <p:cNvSpPr/>
          <p:nvPr/>
        </p:nvSpPr>
        <p:spPr>
          <a:xfrm>
            <a:off x="632698" y="5695831"/>
            <a:ext cx="32214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MuseoModerno Medium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Arquitectura Cliente - Servidor</a:t>
            </a:r>
            <a:endParaRPr b="0" i="0" sz="1750" u="none" cap="none" strike="noStrike"/>
          </a:p>
        </p:txBody>
      </p:sp>
      <p:sp>
        <p:nvSpPr>
          <p:cNvPr id="263" name="Google Shape;263;g2d6797199d0_1_366"/>
          <p:cNvSpPr/>
          <p:nvPr/>
        </p:nvSpPr>
        <p:spPr>
          <a:xfrm>
            <a:off x="632700" y="6086734"/>
            <a:ext cx="6546900" cy="15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0714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El diseño arquitectónico de la aplicación sigue el modelo cliente-servidor, donde Angular actúa como cliente gestionando la interfaz y la lógica de presentación, mientras que Firebase se utiliza como servidor para la base de datos y la autenticación.</a:t>
            </a:r>
            <a:endParaRPr b="0" i="0" sz="1400" u="none" cap="none" strike="noStrike"/>
          </a:p>
        </p:txBody>
      </p:sp>
      <p:pic>
        <p:nvPicPr>
          <p:cNvPr descr="preencoded.png" id="264" name="Google Shape;264;g2d6797199d0_1_36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50693" y="1423630"/>
            <a:ext cx="6547008" cy="4046339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g2d6797199d0_1_366"/>
          <p:cNvSpPr/>
          <p:nvPr/>
        </p:nvSpPr>
        <p:spPr>
          <a:xfrm>
            <a:off x="7450693" y="5695950"/>
            <a:ext cx="27324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714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MuseoModerno Medium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Componentes principales</a:t>
            </a:r>
            <a:endParaRPr b="0" i="0" sz="1750" u="none" cap="none" strike="noStrike"/>
          </a:p>
        </p:txBody>
      </p:sp>
      <p:sp>
        <p:nvSpPr>
          <p:cNvPr id="266" name="Google Shape;266;g2d6797199d0_1_366"/>
          <p:cNvSpPr/>
          <p:nvPr/>
        </p:nvSpPr>
        <p:spPr>
          <a:xfrm>
            <a:off x="7450693" y="6086832"/>
            <a:ext cx="6546900" cy="28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marR="0" rtl="0" algn="l">
              <a:lnSpc>
                <a:spcPct val="160714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Autenticación Usuario: Firebase Autenticación</a:t>
            </a:r>
            <a:endParaRPr b="0" i="0" sz="1400" u="none" cap="none" strike="noStrike"/>
          </a:p>
        </p:txBody>
      </p:sp>
      <p:sp>
        <p:nvSpPr>
          <p:cNvPr id="267" name="Google Shape;267;g2d6797199d0_1_366"/>
          <p:cNvSpPr/>
          <p:nvPr/>
        </p:nvSpPr>
        <p:spPr>
          <a:xfrm>
            <a:off x="7450693" y="6439376"/>
            <a:ext cx="6546900" cy="28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marR="0" rtl="0" algn="l">
              <a:lnSpc>
                <a:spcPct val="160714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Categorías y Actividades: Firebase Realtime Database y Firestore</a:t>
            </a:r>
            <a:endParaRPr b="0" i="0" sz="1400" u="none" cap="none" strike="noStrike"/>
          </a:p>
        </p:txBody>
      </p:sp>
      <p:sp>
        <p:nvSpPr>
          <p:cNvPr id="268" name="Google Shape;268;g2d6797199d0_1_366"/>
          <p:cNvSpPr/>
          <p:nvPr/>
        </p:nvSpPr>
        <p:spPr>
          <a:xfrm>
            <a:off x="7450693" y="6791920"/>
            <a:ext cx="6546900" cy="5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marR="0" rtl="0" algn="l">
              <a:lnSpc>
                <a:spcPct val="160714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Seguridad: Para garantizar la seguridad de los datos, se aprovecharon las reglas de seguridad personalizables que ofrece Firebase</a:t>
            </a:r>
            <a:endParaRPr b="0" i="0" sz="1400" u="none" cap="none" strike="noStrike"/>
          </a:p>
        </p:txBody>
      </p:sp>
      <p:sp>
        <p:nvSpPr>
          <p:cNvPr id="269" name="Google Shape;269;g2d6797199d0_1_366"/>
          <p:cNvSpPr/>
          <p:nvPr/>
        </p:nvSpPr>
        <p:spPr>
          <a:xfrm>
            <a:off x="7450693" y="7433786"/>
            <a:ext cx="6546900" cy="5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marR="0" rtl="0" algn="l">
              <a:lnSpc>
                <a:spcPct val="160714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Extensibilidad: Firebase puede manejar cargas significativas. Firebase Hosting es una opción para servir la web de manera rápida y escalable.</a:t>
            </a:r>
            <a:endParaRPr b="0" i="0" sz="1400" u="none" cap="none" strike="noStri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d6b0ba4b29_0_0"/>
          <p:cNvSpPr txBox="1"/>
          <p:nvPr/>
        </p:nvSpPr>
        <p:spPr>
          <a:xfrm>
            <a:off x="931350" y="702350"/>
            <a:ext cx="112680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2394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50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Otros aspecto claves en la arquitectura</a:t>
            </a:r>
            <a:endParaRPr/>
          </a:p>
        </p:txBody>
      </p:sp>
      <p:sp>
        <p:nvSpPr>
          <p:cNvPr id="276" name="Google Shape;276;g2d6b0ba4b29_0_0"/>
          <p:cNvSpPr/>
          <p:nvPr/>
        </p:nvSpPr>
        <p:spPr>
          <a:xfrm>
            <a:off x="931350" y="1750526"/>
            <a:ext cx="12642300" cy="55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</a:rPr>
              <a:t>Estructura de Componentes:</a:t>
            </a:r>
            <a:endParaRPr b="1"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US" sz="1600">
                <a:solidFill>
                  <a:schemeClr val="dk1"/>
                </a:solidFill>
              </a:rPr>
              <a:t>Componentes Reutilizables: Se diseñaron componentes como </a:t>
            </a:r>
            <a:r>
              <a:rPr lang="en-US" sz="16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HeaderComponent</a:t>
            </a:r>
            <a:r>
              <a:rPr lang="en-US" sz="1600">
                <a:solidFill>
                  <a:schemeClr val="dk1"/>
                </a:solidFill>
              </a:rPr>
              <a:t> y </a:t>
            </a:r>
            <a:r>
              <a:rPr lang="en-US" sz="16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FooterComponent</a:t>
            </a:r>
            <a:r>
              <a:rPr lang="en-US" sz="1600">
                <a:solidFill>
                  <a:schemeClr val="dk1"/>
                </a:solidFill>
              </a:rPr>
              <a:t> para mantener la coherencia en la interfaz y facilitar el mantenimiento del código.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</a:rPr>
              <a:t>Gestión del estado mediante servicios:</a:t>
            </a:r>
            <a:endParaRPr b="1"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US" sz="1600">
                <a:solidFill>
                  <a:schemeClr val="dk1"/>
                </a:solidFill>
              </a:rPr>
              <a:t>Servicios como </a:t>
            </a:r>
            <a:r>
              <a:rPr lang="en-US" sz="16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AuthService</a:t>
            </a:r>
            <a:r>
              <a:rPr lang="en-US" sz="1600">
                <a:solidFill>
                  <a:schemeClr val="dk1"/>
                </a:solidFill>
              </a:rPr>
              <a:t>, </a:t>
            </a:r>
            <a:r>
              <a:rPr lang="en-US" sz="16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UserService</a:t>
            </a:r>
            <a:r>
              <a:rPr lang="en-US" sz="1600">
                <a:solidFill>
                  <a:schemeClr val="dk1"/>
                </a:solidFill>
              </a:rPr>
              <a:t>, </a:t>
            </a:r>
            <a:r>
              <a:rPr lang="en-US" sz="16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CategoryService</a:t>
            </a:r>
            <a:r>
              <a:rPr lang="en-US" sz="1600">
                <a:solidFill>
                  <a:schemeClr val="dk1"/>
                </a:solidFill>
              </a:rPr>
              <a:t>, y </a:t>
            </a:r>
            <a:r>
              <a:rPr lang="en-US" sz="16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ActivityService</a:t>
            </a:r>
            <a:r>
              <a:rPr lang="en-US" sz="1600">
                <a:solidFill>
                  <a:schemeClr val="dk1"/>
                </a:solidFill>
              </a:rPr>
              <a:t> permiten separar la lógica de presentación de la lógica de datos, mejorando la organización y escalabilidad.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</a:rPr>
              <a:t>Interacción en Tiempo Real:</a:t>
            </a:r>
            <a:endParaRPr b="1"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US" sz="1600">
                <a:solidFill>
                  <a:schemeClr val="dk1"/>
                </a:solidFill>
              </a:rPr>
              <a:t>Firebase Realtime Database permite sincronizar datos en tiempo real, reflejando cambios inmediatamente en la interfaz sin necesidad de recargar la página.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</a:rPr>
              <a:t>Manejo de Errores:</a:t>
            </a:r>
            <a:endParaRPr b="1"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US" sz="1600">
                <a:solidFill>
                  <a:schemeClr val="dk1"/>
                </a:solidFill>
              </a:rPr>
              <a:t>Se implementaron bloques </a:t>
            </a:r>
            <a:r>
              <a:rPr lang="en-US" sz="16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try-catch</a:t>
            </a:r>
            <a:r>
              <a:rPr lang="en-US" sz="1600">
                <a:solidFill>
                  <a:schemeClr val="dk1"/>
                </a:solidFill>
              </a:rPr>
              <a:t> para manejar errores durante la autenticación y las operaciones de base de datos.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US" sz="1600">
                <a:solidFill>
                  <a:schemeClr val="dk1"/>
                </a:solidFill>
              </a:rPr>
              <a:t>Los mensajes de error son amigables para el usuario, mejorando su experiencia.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</a:rPr>
              <a:t>Rutas y Navegación:</a:t>
            </a:r>
            <a:endParaRPr b="1"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US" sz="1600">
                <a:solidFill>
                  <a:schemeClr val="dk1"/>
                </a:solidFill>
              </a:rPr>
              <a:t>Utilización de </a:t>
            </a:r>
            <a:r>
              <a:rPr lang="en-US" sz="16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RouterModule</a:t>
            </a:r>
            <a:r>
              <a:rPr lang="en-US" sz="1600">
                <a:solidFill>
                  <a:schemeClr val="dk1"/>
                </a:solidFill>
              </a:rPr>
              <a:t> de Angular para gestionar la navegación entre componentes.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US" sz="1600">
                <a:solidFill>
                  <a:schemeClr val="dk1"/>
                </a:solidFill>
              </a:rPr>
              <a:t>Guardias de ruta (</a:t>
            </a:r>
            <a:r>
              <a:rPr lang="en-US" sz="16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AdminGuard</a:t>
            </a:r>
            <a:r>
              <a:rPr lang="en-US" sz="1600">
                <a:solidFill>
                  <a:schemeClr val="dk1"/>
                </a:solidFill>
              </a:rPr>
              <a:t>, </a:t>
            </a:r>
            <a:r>
              <a:rPr lang="en-US" sz="16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CompanyGuard</a:t>
            </a:r>
            <a:r>
              <a:rPr lang="en-US" sz="1600">
                <a:solidFill>
                  <a:schemeClr val="dk1"/>
                </a:solidFill>
              </a:rPr>
              <a:t>) protegen rutas específicas según el rol del usuario.</a:t>
            </a:r>
            <a:endParaRPr sz="16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60714"/>
              </a:lnSpc>
              <a:spcBef>
                <a:spcPts val="1200"/>
              </a:spcBef>
              <a:spcAft>
                <a:spcPts val="0"/>
              </a:spcAft>
              <a:buClr>
                <a:srgbClr val="2B415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rgbClr val="2B415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31df97acce6_0_9"/>
          <p:cNvSpPr/>
          <p:nvPr/>
        </p:nvSpPr>
        <p:spPr>
          <a:xfrm>
            <a:off x="563166" y="442555"/>
            <a:ext cx="4536300" cy="50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396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3150"/>
              <a:buFont typeface="MuseoModerno Medium"/>
              <a:buNone/>
            </a:pPr>
            <a:r>
              <a:rPr b="0" i="0" lang="en-US" sz="31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Resultados Alcanzados</a:t>
            </a:r>
            <a:endParaRPr b="0" i="0" sz="3150" u="none" cap="none" strike="noStrike"/>
          </a:p>
        </p:txBody>
      </p:sp>
      <p:pic>
        <p:nvPicPr>
          <p:cNvPr descr="preencoded.png" id="283" name="Google Shape;283;g31df97acce6_0_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3166" y="1267182"/>
            <a:ext cx="3194923" cy="1974533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g31df97acce6_0_9"/>
          <p:cNvSpPr/>
          <p:nvPr/>
        </p:nvSpPr>
        <p:spPr>
          <a:xfrm>
            <a:off x="563166" y="3442811"/>
            <a:ext cx="2096100" cy="2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806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550"/>
              <a:buFont typeface="MuseoModerno Medium"/>
              <a:buNone/>
            </a:pPr>
            <a:r>
              <a:rPr b="0" i="0" lang="en-US" sz="15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Conexión de Usuarios</a:t>
            </a:r>
            <a:endParaRPr b="0" i="0" sz="1550" u="none" cap="none" strike="noStrike"/>
          </a:p>
        </p:txBody>
      </p:sp>
      <p:pic>
        <p:nvPicPr>
          <p:cNvPr descr="preencoded.png" id="285" name="Google Shape;285;g31df97acce6_0_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99428" y="1267182"/>
            <a:ext cx="3195042" cy="1974652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g31df97acce6_0_9"/>
          <p:cNvSpPr/>
          <p:nvPr/>
        </p:nvSpPr>
        <p:spPr>
          <a:xfrm>
            <a:off x="3999428" y="3442930"/>
            <a:ext cx="2011500" cy="2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806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550"/>
              <a:buFont typeface="MuseoModerno Medium"/>
              <a:buNone/>
            </a:pPr>
            <a:r>
              <a:rPr b="0" i="0" lang="en-US" sz="15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Acceso Inclusivo</a:t>
            </a:r>
            <a:endParaRPr b="0" i="0" sz="1550" u="none" cap="none" strike="noStrike"/>
          </a:p>
        </p:txBody>
      </p:sp>
      <p:pic>
        <p:nvPicPr>
          <p:cNvPr descr="preencoded.png" id="287" name="Google Shape;287;g31df97acce6_0_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35810" y="1267182"/>
            <a:ext cx="3195042" cy="1974652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g31df97acce6_0_9"/>
          <p:cNvSpPr/>
          <p:nvPr/>
        </p:nvSpPr>
        <p:spPr>
          <a:xfrm>
            <a:off x="7435810" y="3442930"/>
            <a:ext cx="3195000" cy="50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806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550"/>
              <a:buFont typeface="MuseoModerno Medium"/>
              <a:buNone/>
            </a:pPr>
            <a:r>
              <a:rPr b="0" i="0" lang="en-US" sz="15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Facilitación de la Interacción Usuario-Empresa</a:t>
            </a:r>
            <a:endParaRPr b="0" i="0" sz="1550" u="none" cap="none" strike="noStrike"/>
          </a:p>
        </p:txBody>
      </p:sp>
      <p:pic>
        <p:nvPicPr>
          <p:cNvPr descr="preencoded.png" id="289" name="Google Shape;289;g31df97acce6_0_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872192" y="1267182"/>
            <a:ext cx="3195042" cy="1974652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g31df97acce6_0_9"/>
          <p:cNvSpPr/>
          <p:nvPr/>
        </p:nvSpPr>
        <p:spPr>
          <a:xfrm>
            <a:off x="10872192" y="3442930"/>
            <a:ext cx="3195000" cy="50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806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550"/>
              <a:buFont typeface="MuseoModerno Medium"/>
              <a:buNone/>
            </a:pPr>
            <a:r>
              <a:rPr b="0" i="0" lang="en-US" sz="15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Generación de Oportunidades de Negocio</a:t>
            </a:r>
            <a:endParaRPr b="0" i="0" sz="1550" u="none" cap="none" strike="noStrike"/>
          </a:p>
        </p:txBody>
      </p:sp>
      <p:pic>
        <p:nvPicPr>
          <p:cNvPr descr="preencoded.png" id="291" name="Google Shape;291;g31df97acce6_0_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235116" y="5073135"/>
            <a:ext cx="3194923" cy="1974533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g31df97acce6_0_9"/>
          <p:cNvSpPr/>
          <p:nvPr/>
        </p:nvSpPr>
        <p:spPr>
          <a:xfrm>
            <a:off x="3235128" y="7179950"/>
            <a:ext cx="4353300" cy="50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806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550"/>
              <a:buFont typeface="MuseoModerno Medium"/>
              <a:buNone/>
            </a:pPr>
            <a:r>
              <a:rPr b="0" i="0" lang="en-US" sz="15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Creación de una Comunidad Activa</a:t>
            </a:r>
            <a:endParaRPr b="0" i="0" sz="1550" u="none" cap="none" strike="noStrike"/>
          </a:p>
        </p:txBody>
      </p:sp>
      <p:pic>
        <p:nvPicPr>
          <p:cNvPr descr="preencoded.png" id="293" name="Google Shape;293;g31df97acce6_0_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117103" y="5039985"/>
            <a:ext cx="3195042" cy="1974652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g31df97acce6_0_9"/>
          <p:cNvSpPr/>
          <p:nvPr/>
        </p:nvSpPr>
        <p:spPr>
          <a:xfrm>
            <a:off x="8117098" y="7179938"/>
            <a:ext cx="5253300" cy="50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806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550"/>
              <a:buFont typeface="MuseoModerno Medium"/>
              <a:buNone/>
            </a:pPr>
            <a:r>
              <a:rPr b="0" i="0" lang="en-US" sz="15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Control por Parte del Administrador</a:t>
            </a:r>
            <a:endParaRPr b="0" i="0" sz="1550" u="none" cap="none" strike="noStrik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2d6797199d0_1_380"/>
          <p:cNvSpPr/>
          <p:nvPr/>
        </p:nvSpPr>
        <p:spPr>
          <a:xfrm>
            <a:off x="793790" y="1771650"/>
            <a:ext cx="6559500" cy="7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719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4450"/>
              <a:buFont typeface="MuseoModerno Medium"/>
              <a:buNone/>
            </a:pPr>
            <a:r>
              <a:rPr b="0" i="0" lang="en-US" sz="44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Requerimientos Futuros</a:t>
            </a:r>
            <a:endParaRPr b="0" i="0" sz="4450" u="none" cap="none" strike="noStrike"/>
          </a:p>
        </p:txBody>
      </p:sp>
      <p:sp>
        <p:nvSpPr>
          <p:cNvPr id="301" name="Google Shape;301;g2d6797199d0_1_380"/>
          <p:cNvSpPr/>
          <p:nvPr/>
        </p:nvSpPr>
        <p:spPr>
          <a:xfrm>
            <a:off x="793790" y="3189208"/>
            <a:ext cx="510300" cy="510300"/>
          </a:xfrm>
          <a:prstGeom prst="roundRect">
            <a:avLst>
              <a:gd fmla="val 6667" name="adj"/>
            </a:avLst>
          </a:prstGeom>
          <a:solidFill>
            <a:srgbClr val="F3EE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g2d6797199d0_1_380"/>
          <p:cNvSpPr/>
          <p:nvPr/>
        </p:nvSpPr>
        <p:spPr>
          <a:xfrm>
            <a:off x="969169" y="3274219"/>
            <a:ext cx="159600" cy="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650"/>
              <a:buFont typeface="MuseoModerno Medium"/>
              <a:buNone/>
            </a:pPr>
            <a:r>
              <a:rPr b="0" i="0" lang="en-US" sz="26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1</a:t>
            </a:r>
            <a:endParaRPr b="0" i="0" sz="2650" u="none" cap="none" strike="noStrike"/>
          </a:p>
        </p:txBody>
      </p:sp>
      <p:sp>
        <p:nvSpPr>
          <p:cNvPr id="303" name="Google Shape;303;g2d6797199d0_1_380"/>
          <p:cNvSpPr/>
          <p:nvPr/>
        </p:nvSpPr>
        <p:spPr>
          <a:xfrm>
            <a:off x="1530906" y="3189208"/>
            <a:ext cx="3459300" cy="7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Permitir compartir posteos</a:t>
            </a:r>
            <a:endParaRPr b="0" i="0" sz="2200" u="none" cap="none" strike="noStrike"/>
          </a:p>
        </p:txBody>
      </p:sp>
      <p:sp>
        <p:nvSpPr>
          <p:cNvPr id="304" name="Google Shape;304;g2d6797199d0_1_380"/>
          <p:cNvSpPr/>
          <p:nvPr/>
        </p:nvSpPr>
        <p:spPr>
          <a:xfrm>
            <a:off x="1530906" y="4033957"/>
            <a:ext cx="3459300" cy="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Los usuarios podrán compartir publicaciones sobre sus actividades.</a:t>
            </a:r>
            <a:endParaRPr b="0" i="0" sz="1750" u="none" cap="none" strike="noStrike"/>
          </a:p>
        </p:txBody>
      </p:sp>
      <p:sp>
        <p:nvSpPr>
          <p:cNvPr id="305" name="Google Shape;305;g2d6797199d0_1_380"/>
          <p:cNvSpPr/>
          <p:nvPr/>
        </p:nvSpPr>
        <p:spPr>
          <a:xfrm>
            <a:off x="5216962" y="3189208"/>
            <a:ext cx="510300" cy="510300"/>
          </a:xfrm>
          <a:prstGeom prst="roundRect">
            <a:avLst>
              <a:gd fmla="val 6667" name="adj"/>
            </a:avLst>
          </a:prstGeom>
          <a:solidFill>
            <a:srgbClr val="F3EE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g2d6797199d0_1_380"/>
          <p:cNvSpPr/>
          <p:nvPr/>
        </p:nvSpPr>
        <p:spPr>
          <a:xfrm>
            <a:off x="5377458" y="3274219"/>
            <a:ext cx="189300" cy="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650"/>
              <a:buFont typeface="MuseoModerno Medium"/>
              <a:buNone/>
            </a:pPr>
            <a:r>
              <a:rPr b="0" i="0" lang="en-US" sz="26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2</a:t>
            </a:r>
            <a:endParaRPr b="0" i="0" sz="2650" u="none" cap="none" strike="noStrike"/>
          </a:p>
        </p:txBody>
      </p:sp>
      <p:sp>
        <p:nvSpPr>
          <p:cNvPr id="307" name="Google Shape;307;g2d6797199d0_1_380"/>
          <p:cNvSpPr/>
          <p:nvPr/>
        </p:nvSpPr>
        <p:spPr>
          <a:xfrm>
            <a:off x="5954078" y="3189208"/>
            <a:ext cx="2939400" cy="3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Contratar actividades</a:t>
            </a:r>
            <a:endParaRPr b="0" i="0" sz="2200" u="none" cap="none" strike="noStrike"/>
          </a:p>
        </p:txBody>
      </p:sp>
      <p:sp>
        <p:nvSpPr>
          <p:cNvPr id="308" name="Google Shape;308;g2d6797199d0_1_380"/>
          <p:cNvSpPr/>
          <p:nvPr/>
        </p:nvSpPr>
        <p:spPr>
          <a:xfrm>
            <a:off x="5954078" y="3679627"/>
            <a:ext cx="3459300" cy="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Se permitirá contratar actividades directamente desde la plataforma.</a:t>
            </a:r>
            <a:endParaRPr b="0" i="0" sz="1750" u="none" cap="none" strike="noStrike"/>
          </a:p>
        </p:txBody>
      </p:sp>
      <p:sp>
        <p:nvSpPr>
          <p:cNvPr id="309" name="Google Shape;309;g2d6797199d0_1_380"/>
          <p:cNvSpPr/>
          <p:nvPr/>
        </p:nvSpPr>
        <p:spPr>
          <a:xfrm>
            <a:off x="9640133" y="3189208"/>
            <a:ext cx="510300" cy="510300"/>
          </a:xfrm>
          <a:prstGeom prst="roundRect">
            <a:avLst>
              <a:gd fmla="val 6667" name="adj"/>
            </a:avLst>
          </a:prstGeom>
          <a:solidFill>
            <a:srgbClr val="F3EE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g2d6797199d0_1_380"/>
          <p:cNvSpPr/>
          <p:nvPr/>
        </p:nvSpPr>
        <p:spPr>
          <a:xfrm>
            <a:off x="9799677" y="3274219"/>
            <a:ext cx="191100" cy="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650"/>
              <a:buFont typeface="MuseoModerno Medium"/>
              <a:buNone/>
            </a:pPr>
            <a:r>
              <a:rPr b="0" i="0" lang="en-US" sz="26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3</a:t>
            </a:r>
            <a:endParaRPr b="0" i="0" sz="2650" u="none" cap="none" strike="noStrike"/>
          </a:p>
        </p:txBody>
      </p:sp>
      <p:sp>
        <p:nvSpPr>
          <p:cNvPr id="311" name="Google Shape;311;g2d6797199d0_1_380"/>
          <p:cNvSpPr/>
          <p:nvPr/>
        </p:nvSpPr>
        <p:spPr>
          <a:xfrm>
            <a:off x="10377249" y="3189208"/>
            <a:ext cx="3397200" cy="3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Procesamiento de pagos</a:t>
            </a:r>
            <a:endParaRPr b="0" i="0" sz="2200" u="none" cap="none" strike="noStrike"/>
          </a:p>
        </p:txBody>
      </p:sp>
      <p:sp>
        <p:nvSpPr>
          <p:cNvPr id="312" name="Google Shape;312;g2d6797199d0_1_380"/>
          <p:cNvSpPr/>
          <p:nvPr/>
        </p:nvSpPr>
        <p:spPr>
          <a:xfrm>
            <a:off x="10377249" y="3679627"/>
            <a:ext cx="3459300" cy="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Se integrará un sistema seguro para el procesamiento de pagos.</a:t>
            </a:r>
            <a:endParaRPr b="0" i="0" sz="1750" u="none" cap="none" strike="noStrike"/>
          </a:p>
        </p:txBody>
      </p:sp>
      <p:sp>
        <p:nvSpPr>
          <p:cNvPr id="313" name="Google Shape;313;g2d6797199d0_1_380"/>
          <p:cNvSpPr/>
          <p:nvPr/>
        </p:nvSpPr>
        <p:spPr>
          <a:xfrm>
            <a:off x="793790" y="5241727"/>
            <a:ext cx="510300" cy="510300"/>
          </a:xfrm>
          <a:prstGeom prst="roundRect">
            <a:avLst>
              <a:gd fmla="val 6667" name="adj"/>
            </a:avLst>
          </a:prstGeom>
          <a:solidFill>
            <a:srgbClr val="F3EE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g2d6797199d0_1_380"/>
          <p:cNvSpPr/>
          <p:nvPr/>
        </p:nvSpPr>
        <p:spPr>
          <a:xfrm>
            <a:off x="939403" y="5326737"/>
            <a:ext cx="219000" cy="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650"/>
              <a:buFont typeface="MuseoModerno Medium"/>
              <a:buNone/>
            </a:pPr>
            <a:r>
              <a:rPr b="0" i="0" lang="en-US" sz="26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4</a:t>
            </a:r>
            <a:endParaRPr b="0" i="0" sz="2650" u="none" cap="none" strike="noStrike"/>
          </a:p>
        </p:txBody>
      </p:sp>
      <p:sp>
        <p:nvSpPr>
          <p:cNvPr id="315" name="Google Shape;315;g2d6797199d0_1_380"/>
          <p:cNvSpPr/>
          <p:nvPr/>
        </p:nvSpPr>
        <p:spPr>
          <a:xfrm>
            <a:off x="1530906" y="5241727"/>
            <a:ext cx="4095600" cy="3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Notificaciones personalizadas</a:t>
            </a:r>
            <a:endParaRPr b="0" i="0" sz="2200" u="none" cap="none" strike="noStrike"/>
          </a:p>
        </p:txBody>
      </p:sp>
      <p:sp>
        <p:nvSpPr>
          <p:cNvPr id="316" name="Google Shape;316;g2d6797199d0_1_380"/>
          <p:cNvSpPr/>
          <p:nvPr/>
        </p:nvSpPr>
        <p:spPr>
          <a:xfrm>
            <a:off x="1530906" y="5732145"/>
            <a:ext cx="5670900" cy="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Se enviarán notificaciones basadas en los intereses y actividades del usuario.</a:t>
            </a:r>
            <a:endParaRPr b="0" i="0" sz="1750" u="none" cap="none" strike="noStrike"/>
          </a:p>
        </p:txBody>
      </p:sp>
      <p:sp>
        <p:nvSpPr>
          <p:cNvPr id="317" name="Google Shape;317;g2d6797199d0_1_380"/>
          <p:cNvSpPr/>
          <p:nvPr/>
        </p:nvSpPr>
        <p:spPr>
          <a:xfrm>
            <a:off x="7428667" y="5241727"/>
            <a:ext cx="510300" cy="510300"/>
          </a:xfrm>
          <a:prstGeom prst="roundRect">
            <a:avLst>
              <a:gd fmla="val 6667" name="adj"/>
            </a:avLst>
          </a:prstGeom>
          <a:solidFill>
            <a:srgbClr val="F3EE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g2d6797199d0_1_380"/>
          <p:cNvSpPr/>
          <p:nvPr/>
        </p:nvSpPr>
        <p:spPr>
          <a:xfrm>
            <a:off x="7589520" y="5326737"/>
            <a:ext cx="188400" cy="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650"/>
              <a:buFont typeface="MuseoModerno Medium"/>
              <a:buNone/>
            </a:pPr>
            <a:r>
              <a:rPr b="0" i="0" lang="en-US" sz="26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5</a:t>
            </a:r>
            <a:endParaRPr b="0" i="0" sz="2650" u="none" cap="none" strike="noStrike"/>
          </a:p>
        </p:txBody>
      </p:sp>
      <p:sp>
        <p:nvSpPr>
          <p:cNvPr id="319" name="Google Shape;319;g2d6797199d0_1_380"/>
          <p:cNvSpPr/>
          <p:nvPr/>
        </p:nvSpPr>
        <p:spPr>
          <a:xfrm>
            <a:off x="8165783" y="5241727"/>
            <a:ext cx="2835300" cy="3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Filtros avanzados</a:t>
            </a:r>
            <a:endParaRPr b="0" i="0" sz="2200" u="none" cap="none" strike="noStrike"/>
          </a:p>
        </p:txBody>
      </p:sp>
      <p:sp>
        <p:nvSpPr>
          <p:cNvPr id="320" name="Google Shape;320;g2d6797199d0_1_380"/>
          <p:cNvSpPr/>
          <p:nvPr/>
        </p:nvSpPr>
        <p:spPr>
          <a:xfrm>
            <a:off x="8165783" y="5732145"/>
            <a:ext cx="5670900" cy="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Se implementarán filtros avanzados para facilitar la búsqueda de actividades.</a:t>
            </a:r>
            <a:endParaRPr b="0" i="0" sz="1750" u="none" cap="none" strike="noStrik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d6797199d0_1_405"/>
          <p:cNvSpPr/>
          <p:nvPr/>
        </p:nvSpPr>
        <p:spPr>
          <a:xfrm>
            <a:off x="793790" y="1880711"/>
            <a:ext cx="9608700" cy="7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719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4450"/>
              <a:buFont typeface="MuseoModerno Medium"/>
              <a:buNone/>
            </a:pPr>
            <a:r>
              <a:rPr b="0" i="0" lang="en-US" sz="44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Conclusiones</a:t>
            </a:r>
            <a:endParaRPr b="0" i="0" sz="4450" u="none" cap="none" strike="noStrike"/>
          </a:p>
        </p:txBody>
      </p:sp>
      <p:sp>
        <p:nvSpPr>
          <p:cNvPr id="327" name="Google Shape;327;g2d6797199d0_1_405"/>
          <p:cNvSpPr/>
          <p:nvPr/>
        </p:nvSpPr>
        <p:spPr>
          <a:xfrm>
            <a:off x="793790" y="2882806"/>
            <a:ext cx="130428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Conectar a las personas con sus pasiones y hobbies, facilitando el acceso a actividades recreativas y educativas, culturales, entre otros.</a:t>
            </a:r>
            <a:endParaRPr b="0" i="0" sz="1750" u="none" cap="none" strike="noStrike"/>
          </a:p>
        </p:txBody>
      </p:sp>
      <p:sp>
        <p:nvSpPr>
          <p:cNvPr id="328" name="Google Shape;328;g2d6797199d0_1_405"/>
          <p:cNvSpPr/>
          <p:nvPr/>
        </p:nvSpPr>
        <p:spPr>
          <a:xfrm>
            <a:off x="793790" y="3661172"/>
            <a:ext cx="13042800" cy="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Creación de una comunidad activa que permita a los usuarios no solo descubrir nuevas actividades, sino también conectar con personas que compartan intereses similares</a:t>
            </a:r>
            <a:endParaRPr b="0" i="0" sz="1750" u="none" cap="none" strike="noStrike"/>
          </a:p>
        </p:txBody>
      </p:sp>
      <p:sp>
        <p:nvSpPr>
          <p:cNvPr id="329" name="Google Shape;329;g2d6797199d0_1_405"/>
          <p:cNvSpPr/>
          <p:nvPr/>
        </p:nvSpPr>
        <p:spPr>
          <a:xfrm>
            <a:off x="793790" y="4642128"/>
            <a:ext cx="13042800" cy="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Desde una perspectiva empresarial, la plataforma ofrece un nuevo canal digital que facilita la promoción y venta de servicios relacionados con hobbies.</a:t>
            </a:r>
            <a:endParaRPr b="0" i="0" sz="1750" u="none" cap="none" strike="noStrike"/>
          </a:p>
        </p:txBody>
      </p:sp>
      <p:sp>
        <p:nvSpPr>
          <p:cNvPr id="330" name="Google Shape;330;g2d6797199d0_1_405"/>
          <p:cNvSpPr/>
          <p:nvPr/>
        </p:nvSpPr>
        <p:spPr>
          <a:xfrm>
            <a:off x="793790" y="5623084"/>
            <a:ext cx="13042800" cy="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“Descubre tu Hobby” fue </a:t>
            </a:r>
            <a:r>
              <a:rPr lang="en-US" sz="1750">
                <a:solidFill>
                  <a:srgbClr val="2B4150"/>
                </a:solidFill>
              </a:rPr>
              <a:t>diseñada</a:t>
            </a: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 como una plataforma digital integral, capaz de adaptarse y crecer en el futuro. Con una mejora continua, este proyecto tiene un gran potencial de impacto en el mercado de actividades recreativas.</a:t>
            </a:r>
            <a:endParaRPr b="0" i="0" sz="1750" u="none" cap="none" strike="noStrik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31df97acce6_0_320"/>
          <p:cNvSpPr/>
          <p:nvPr/>
        </p:nvSpPr>
        <p:spPr>
          <a:xfrm>
            <a:off x="793790" y="1880711"/>
            <a:ext cx="9608700" cy="7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719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4450"/>
              <a:buFont typeface="MuseoModerno Medium"/>
              <a:buNone/>
            </a:pPr>
            <a:r>
              <a:rPr lang="en-US" sz="4450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Muchas gracias ! por su </a:t>
            </a:r>
            <a:r>
              <a:rPr lang="en-US" sz="4450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atención.</a:t>
            </a:r>
            <a:endParaRPr b="0" i="0" sz="445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123" name="Google Shape;123;g2d6797199d0_1_2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0" y="0"/>
            <a:ext cx="5486400" cy="82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g2d6797199d0_1_254"/>
          <p:cNvSpPr/>
          <p:nvPr/>
        </p:nvSpPr>
        <p:spPr>
          <a:xfrm>
            <a:off x="793790" y="784503"/>
            <a:ext cx="7556400" cy="39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203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6150"/>
              <a:buFont typeface="MuseoModerno Medium"/>
              <a:buNone/>
            </a:pPr>
            <a:r>
              <a:rPr b="0" i="0" lang="en-US" sz="61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Descubre tu Hobby </a:t>
            </a:r>
            <a:endParaRPr b="0" i="0" sz="6150" u="none" cap="none" strike="noStrike">
              <a:solidFill>
                <a:srgbClr val="124E73"/>
              </a:solidFill>
              <a:latin typeface="MuseoModerno Medium"/>
              <a:ea typeface="MuseoModerno Medium"/>
              <a:cs typeface="MuseoModerno Medium"/>
              <a:sym typeface="MuseoModerno Medium"/>
            </a:endParaRPr>
          </a:p>
          <a:p>
            <a:pPr indent="0" lvl="0" marL="0" marR="0" rtl="0" algn="l">
              <a:lnSpc>
                <a:spcPct val="125203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6150"/>
              <a:buFont typeface="MuseoModerno Medium"/>
              <a:buNone/>
            </a:pPr>
            <a:r>
              <a:rPr b="0" i="0" lang="en-US" sz="25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Una Plataforma Web para Encontrar Pasiones</a:t>
            </a:r>
            <a:endParaRPr b="0" i="0" sz="2550" u="none" cap="none" strike="noStrike"/>
          </a:p>
        </p:txBody>
      </p:sp>
      <p:sp>
        <p:nvSpPr>
          <p:cNvPr id="125" name="Google Shape;125;g2d6797199d0_1_254"/>
          <p:cNvSpPr/>
          <p:nvPr/>
        </p:nvSpPr>
        <p:spPr>
          <a:xfrm>
            <a:off x="793790" y="5037534"/>
            <a:ext cx="75564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SzPts val="1750"/>
              <a:buFont typeface="Arial"/>
              <a:buNone/>
            </a:pPr>
            <a:r>
              <a:t/>
            </a:r>
            <a:endParaRPr b="0" i="0" sz="1750" u="none" cap="none" strike="noStrike"/>
          </a:p>
        </p:txBody>
      </p:sp>
      <p:pic>
        <p:nvPicPr>
          <p:cNvPr descr="preencoded.png" id="126" name="Google Shape;126;g2d6797199d0_1_254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3790" y="5667888"/>
            <a:ext cx="7556421" cy="1137404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g2d6797199d0_1_254"/>
          <p:cNvSpPr/>
          <p:nvPr/>
        </p:nvSpPr>
        <p:spPr>
          <a:xfrm>
            <a:off x="793790" y="7065050"/>
            <a:ext cx="363000" cy="363000"/>
          </a:xfrm>
          <a:prstGeom prst="roundRect">
            <a:avLst>
              <a:gd fmla="val 25194296" name="adj"/>
            </a:avLst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128" name="Google Shape;128;g2d6797199d0_1_25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01410" y="7072670"/>
            <a:ext cx="347663" cy="347663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g2d6797199d0_1_254"/>
          <p:cNvSpPr/>
          <p:nvPr/>
        </p:nvSpPr>
        <p:spPr>
          <a:xfrm>
            <a:off x="1270061" y="7048155"/>
            <a:ext cx="54864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909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200"/>
              <a:buFont typeface="Arial"/>
              <a:buNone/>
            </a:pPr>
            <a:r>
              <a:rPr b="1" i="0" lang="en-US" sz="220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por Nicolas Cristobal</a:t>
            </a:r>
            <a:endParaRPr b="0" i="0" sz="22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d6797199d0_1_265"/>
          <p:cNvSpPr/>
          <p:nvPr/>
        </p:nvSpPr>
        <p:spPr>
          <a:xfrm>
            <a:off x="793790" y="1151692"/>
            <a:ext cx="8863500" cy="7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719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4450"/>
              <a:buFont typeface="MuseoModerno Medium"/>
              <a:buNone/>
            </a:pPr>
            <a:r>
              <a:rPr b="0" i="0" lang="en-US" sz="44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Descripción General del Proyecto</a:t>
            </a:r>
            <a:endParaRPr b="0" i="0" sz="4450" u="none" cap="none" strike="noStrike"/>
          </a:p>
        </p:txBody>
      </p:sp>
      <p:pic>
        <p:nvPicPr>
          <p:cNvPr descr="preencoded.png" id="136" name="Google Shape;136;g2d6797199d0_1_2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3790" y="2314099"/>
            <a:ext cx="4120752" cy="2546747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g2d6797199d0_1_265"/>
          <p:cNvSpPr/>
          <p:nvPr/>
        </p:nvSpPr>
        <p:spPr>
          <a:xfrm>
            <a:off x="793790" y="5144333"/>
            <a:ext cx="4120800" cy="7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Conectar usuarios con hobbies</a:t>
            </a:r>
            <a:endParaRPr b="0" i="0" sz="2200" u="none" cap="none" strike="noStrike"/>
          </a:p>
        </p:txBody>
      </p:sp>
      <p:sp>
        <p:nvSpPr>
          <p:cNvPr id="138" name="Google Shape;138;g2d6797199d0_1_265"/>
          <p:cNvSpPr/>
          <p:nvPr/>
        </p:nvSpPr>
        <p:spPr>
          <a:xfrm>
            <a:off x="793790" y="5989082"/>
            <a:ext cx="4120800" cy="10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Esta plataforma facilita el descubrimiento de hobbies, tanto conocidos como desconocidos.</a:t>
            </a:r>
            <a:endParaRPr b="0" i="0" sz="1750" u="none" cap="none" strike="noStrike"/>
          </a:p>
        </p:txBody>
      </p:sp>
      <p:pic>
        <p:nvPicPr>
          <p:cNvPr descr="preencoded.png" id="139" name="Google Shape;139;g2d6797199d0_1_26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54704" y="2314099"/>
            <a:ext cx="4120871" cy="2546866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g2d6797199d0_1_265"/>
          <p:cNvSpPr/>
          <p:nvPr/>
        </p:nvSpPr>
        <p:spPr>
          <a:xfrm>
            <a:off x="5254704" y="5144453"/>
            <a:ext cx="3651900" cy="3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Descubrir nuevas pasiones</a:t>
            </a:r>
            <a:endParaRPr b="0" i="0" sz="2200" u="none" cap="none" strike="noStrike"/>
          </a:p>
        </p:txBody>
      </p:sp>
      <p:sp>
        <p:nvSpPr>
          <p:cNvPr id="141" name="Google Shape;141;g2d6797199d0_1_265"/>
          <p:cNvSpPr/>
          <p:nvPr/>
        </p:nvSpPr>
        <p:spPr>
          <a:xfrm>
            <a:off x="5254704" y="5634871"/>
            <a:ext cx="4120800" cy="10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La aplicación ayuda a los usuarios a encontrar nuevas actividades y aprovechar su tiempo libre.</a:t>
            </a:r>
            <a:endParaRPr b="0" i="0" sz="1750" u="none" cap="none" strike="noStrike"/>
          </a:p>
        </p:txBody>
      </p:sp>
      <p:pic>
        <p:nvPicPr>
          <p:cNvPr descr="preencoded.png" id="142" name="Google Shape;142;g2d6797199d0_1_26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715738" y="2314099"/>
            <a:ext cx="4120752" cy="2546747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g2d6797199d0_1_265"/>
          <p:cNvSpPr/>
          <p:nvPr/>
        </p:nvSpPr>
        <p:spPr>
          <a:xfrm>
            <a:off x="9715738" y="5144333"/>
            <a:ext cx="4120800" cy="7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Promoción efectiva para negocios</a:t>
            </a:r>
            <a:endParaRPr b="0" i="0" sz="2200" u="none" cap="none" strike="noStrike"/>
          </a:p>
        </p:txBody>
      </p:sp>
      <p:sp>
        <p:nvSpPr>
          <p:cNvPr id="144" name="Google Shape;144;g2d6797199d0_1_265"/>
          <p:cNvSpPr/>
          <p:nvPr/>
        </p:nvSpPr>
        <p:spPr>
          <a:xfrm>
            <a:off x="9715738" y="5989082"/>
            <a:ext cx="4120800" cy="10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Permite a las empresas promocionar sus servicios relacionados con hobbies de forma efectiva.</a:t>
            </a:r>
            <a:endParaRPr b="0" i="0" sz="175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d6797199d0_1_279"/>
          <p:cNvSpPr/>
          <p:nvPr/>
        </p:nvSpPr>
        <p:spPr>
          <a:xfrm>
            <a:off x="785700" y="1127069"/>
            <a:ext cx="9664800" cy="15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719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4450"/>
              <a:buFont typeface="MuseoModerno Medium"/>
              <a:buNone/>
            </a:pPr>
            <a:r>
              <a:rPr b="0" i="0" lang="en-US" sz="44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Algunos componentes importantes del proyecto</a:t>
            </a:r>
            <a:endParaRPr b="0" i="0" sz="4450" u="none" cap="none" strike="noStrike"/>
          </a:p>
        </p:txBody>
      </p:sp>
      <p:sp>
        <p:nvSpPr>
          <p:cNvPr id="151" name="Google Shape;151;g2d6797199d0_1_279"/>
          <p:cNvSpPr/>
          <p:nvPr/>
        </p:nvSpPr>
        <p:spPr>
          <a:xfrm>
            <a:off x="793790" y="3089910"/>
            <a:ext cx="2835300" cy="3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Inicio</a:t>
            </a:r>
            <a:endParaRPr b="0" i="0" sz="2200" u="none" cap="none" strike="noStrike"/>
          </a:p>
        </p:txBody>
      </p:sp>
      <p:sp>
        <p:nvSpPr>
          <p:cNvPr id="152" name="Google Shape;152;g2d6797199d0_1_279"/>
          <p:cNvSpPr/>
          <p:nvPr/>
        </p:nvSpPr>
        <p:spPr>
          <a:xfrm>
            <a:off x="793790" y="3671054"/>
            <a:ext cx="2845500" cy="14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Imágenes con actividades y promociones, junto con un mensaje central que invita a explorar las categorías.</a:t>
            </a:r>
            <a:endParaRPr b="0" i="0" sz="1750" u="none" cap="none" strike="noStrike"/>
          </a:p>
        </p:txBody>
      </p:sp>
      <p:sp>
        <p:nvSpPr>
          <p:cNvPr id="153" name="Google Shape;153;g2d6797199d0_1_279"/>
          <p:cNvSpPr/>
          <p:nvPr/>
        </p:nvSpPr>
        <p:spPr>
          <a:xfrm>
            <a:off x="4200406" y="3089910"/>
            <a:ext cx="2835300" cy="3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Categorías</a:t>
            </a:r>
            <a:endParaRPr b="0" i="0" sz="2200" u="none" cap="none" strike="noStrike"/>
          </a:p>
        </p:txBody>
      </p:sp>
      <p:sp>
        <p:nvSpPr>
          <p:cNvPr id="154" name="Google Shape;154;g2d6797199d0_1_279"/>
          <p:cNvSpPr/>
          <p:nvPr/>
        </p:nvSpPr>
        <p:spPr>
          <a:xfrm>
            <a:off x="4200406" y="3671054"/>
            <a:ext cx="2845500" cy="14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Diferentes categorías de hobbies, como cultura, deportes, idiomas, entre otras.</a:t>
            </a:r>
            <a:endParaRPr b="0" i="0" sz="1750" u="none" cap="none" strike="noStrike"/>
          </a:p>
        </p:txBody>
      </p:sp>
      <p:sp>
        <p:nvSpPr>
          <p:cNvPr id="155" name="Google Shape;155;g2d6797199d0_1_279"/>
          <p:cNvSpPr/>
          <p:nvPr/>
        </p:nvSpPr>
        <p:spPr>
          <a:xfrm>
            <a:off x="7607022" y="3089910"/>
            <a:ext cx="2835300" cy="3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Actividades</a:t>
            </a:r>
            <a:endParaRPr b="0" i="0" sz="2200" u="none" cap="none" strike="noStrike"/>
          </a:p>
        </p:txBody>
      </p:sp>
      <p:sp>
        <p:nvSpPr>
          <p:cNvPr id="156" name="Google Shape;156;g2d6797199d0_1_279"/>
          <p:cNvSpPr/>
          <p:nvPr/>
        </p:nvSpPr>
        <p:spPr>
          <a:xfrm>
            <a:off x="7607022" y="3671054"/>
            <a:ext cx="2845500" cy="25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Cada categoría muestra una lista de actividades con detalles como nombre, descripción, fecha y hora, permitiendo a los usuarios encontrar actividades cercanas a sus intereses.</a:t>
            </a:r>
            <a:endParaRPr b="0" i="0" sz="1750" u="none" cap="none" strike="noStrike"/>
          </a:p>
        </p:txBody>
      </p:sp>
      <p:sp>
        <p:nvSpPr>
          <p:cNvPr id="157" name="Google Shape;157;g2d6797199d0_1_279"/>
          <p:cNvSpPr/>
          <p:nvPr/>
        </p:nvSpPr>
        <p:spPr>
          <a:xfrm>
            <a:off x="11013638" y="3089910"/>
            <a:ext cx="2835300" cy="3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Perfil de Usuarios</a:t>
            </a:r>
            <a:endParaRPr b="0" i="0" sz="2200" u="none" cap="none" strike="noStrike"/>
          </a:p>
        </p:txBody>
      </p:sp>
      <p:sp>
        <p:nvSpPr>
          <p:cNvPr id="158" name="Google Shape;158;g2d6797199d0_1_279"/>
          <p:cNvSpPr/>
          <p:nvPr/>
        </p:nvSpPr>
        <p:spPr>
          <a:xfrm>
            <a:off x="11013638" y="3671054"/>
            <a:ext cx="2845500" cy="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Usuario "consumidor", Empresa, Administrador.</a:t>
            </a:r>
            <a:endParaRPr b="0" i="0" sz="175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reencoded.png" id="164" name="Google Shape;164;g2d6797199d0_1_2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0" y="0"/>
            <a:ext cx="5486400" cy="82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g2d6797199d0_1_292"/>
          <p:cNvSpPr/>
          <p:nvPr/>
        </p:nvSpPr>
        <p:spPr>
          <a:xfrm>
            <a:off x="644604" y="838795"/>
            <a:ext cx="70086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3600"/>
              <a:buFont typeface="MuseoModerno Medium"/>
              <a:buNone/>
            </a:pPr>
            <a:r>
              <a:rPr b="0" i="0" lang="en-US" sz="360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Objetivos y Metas del Proyecto</a:t>
            </a:r>
            <a:endParaRPr b="0" i="0" sz="3600" u="none" cap="none" strike="noStrike"/>
          </a:p>
        </p:txBody>
      </p:sp>
      <p:sp>
        <p:nvSpPr>
          <p:cNvPr id="166" name="Google Shape;166;g2d6797199d0_1_292"/>
          <p:cNvSpPr/>
          <p:nvPr/>
        </p:nvSpPr>
        <p:spPr>
          <a:xfrm>
            <a:off x="644604" y="1897856"/>
            <a:ext cx="414300" cy="414300"/>
          </a:xfrm>
          <a:prstGeom prst="roundRect">
            <a:avLst>
              <a:gd fmla="val 6668" name="adj"/>
            </a:avLst>
          </a:prstGeom>
          <a:solidFill>
            <a:srgbClr val="F3EE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2d6797199d0_1_292"/>
          <p:cNvSpPr/>
          <p:nvPr/>
        </p:nvSpPr>
        <p:spPr>
          <a:xfrm>
            <a:off x="786884" y="1966793"/>
            <a:ext cx="129600" cy="2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150"/>
              <a:buFont typeface="MuseoModerno Medium"/>
              <a:buNone/>
            </a:pPr>
            <a:r>
              <a:rPr b="0" i="0" lang="en-US" sz="21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1</a:t>
            </a:r>
            <a:endParaRPr b="0" i="0" sz="2150" u="none" cap="none" strike="noStrike"/>
          </a:p>
        </p:txBody>
      </p:sp>
      <p:sp>
        <p:nvSpPr>
          <p:cNvPr id="168" name="Google Shape;168;g2d6797199d0_1_292"/>
          <p:cNvSpPr/>
          <p:nvPr/>
        </p:nvSpPr>
        <p:spPr>
          <a:xfrm>
            <a:off x="1243132" y="1897856"/>
            <a:ext cx="3236700" cy="5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800"/>
              <a:buFont typeface="MuseoModerno Medium"/>
              <a:buNone/>
            </a:pPr>
            <a:r>
              <a:rPr b="0" i="0" lang="en-US" sz="180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Ayudar a los usuarios a descubrir nuevas actividades</a:t>
            </a:r>
            <a:endParaRPr b="0" i="0" sz="1800" u="none" cap="none" strike="noStrike"/>
          </a:p>
        </p:txBody>
      </p:sp>
      <p:sp>
        <p:nvSpPr>
          <p:cNvPr id="169" name="Google Shape;169;g2d6797199d0_1_292"/>
          <p:cNvSpPr/>
          <p:nvPr/>
        </p:nvSpPr>
        <p:spPr>
          <a:xfrm>
            <a:off x="1243132" y="2583894"/>
            <a:ext cx="3236700" cy="11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5862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450"/>
              <a:buFont typeface="Arial"/>
              <a:buNone/>
            </a:pPr>
            <a:r>
              <a:rPr b="0" i="0" lang="en-US" sz="14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La plataforma permite a los usuarios explorar una amplia variedad de hobbies y encontrar aquellos que realmente les apasionen.</a:t>
            </a:r>
            <a:endParaRPr b="0" i="0" sz="1450" u="none" cap="none" strike="noStrike"/>
          </a:p>
        </p:txBody>
      </p:sp>
      <p:sp>
        <p:nvSpPr>
          <p:cNvPr id="170" name="Google Shape;170;g2d6797199d0_1_292"/>
          <p:cNvSpPr/>
          <p:nvPr/>
        </p:nvSpPr>
        <p:spPr>
          <a:xfrm>
            <a:off x="4664154" y="1897856"/>
            <a:ext cx="414300" cy="414300"/>
          </a:xfrm>
          <a:prstGeom prst="roundRect">
            <a:avLst>
              <a:gd fmla="val 6668" name="adj"/>
            </a:avLst>
          </a:prstGeom>
          <a:solidFill>
            <a:srgbClr val="F3EE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g2d6797199d0_1_292"/>
          <p:cNvSpPr/>
          <p:nvPr/>
        </p:nvSpPr>
        <p:spPr>
          <a:xfrm>
            <a:off x="4794528" y="1966793"/>
            <a:ext cx="153600" cy="2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150"/>
              <a:buFont typeface="MuseoModerno Medium"/>
              <a:buNone/>
            </a:pPr>
            <a:r>
              <a:rPr b="0" i="0" lang="en-US" sz="21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2</a:t>
            </a:r>
            <a:endParaRPr b="0" i="0" sz="2150" u="none" cap="none" strike="noStrike"/>
          </a:p>
        </p:txBody>
      </p:sp>
      <p:sp>
        <p:nvSpPr>
          <p:cNvPr id="172" name="Google Shape;172;g2d6797199d0_1_292"/>
          <p:cNvSpPr/>
          <p:nvPr/>
        </p:nvSpPr>
        <p:spPr>
          <a:xfrm>
            <a:off x="5262682" y="1897856"/>
            <a:ext cx="3236700" cy="5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800"/>
              <a:buFont typeface="MuseoModerno Medium"/>
              <a:buNone/>
            </a:pPr>
            <a:r>
              <a:rPr b="0" i="0" lang="en-US" sz="180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Personalizar perfil de usuarios</a:t>
            </a:r>
            <a:endParaRPr b="0" i="0" sz="1800" u="none" cap="none" strike="noStrike"/>
          </a:p>
        </p:txBody>
      </p:sp>
      <p:sp>
        <p:nvSpPr>
          <p:cNvPr id="173" name="Google Shape;173;g2d6797199d0_1_292"/>
          <p:cNvSpPr/>
          <p:nvPr/>
        </p:nvSpPr>
        <p:spPr>
          <a:xfrm>
            <a:off x="5262682" y="2583894"/>
            <a:ext cx="3236700" cy="8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5862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450"/>
              <a:buFont typeface="Arial"/>
              <a:buNone/>
            </a:pPr>
            <a:r>
              <a:rPr b="0" i="0" lang="en-US" sz="14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La plataforma permite a los usuarios agregar actividades a su perfil que sean de su interés.</a:t>
            </a:r>
            <a:endParaRPr b="0" i="0" sz="1450" u="none" cap="none" strike="noStrike"/>
          </a:p>
        </p:txBody>
      </p:sp>
      <p:sp>
        <p:nvSpPr>
          <p:cNvPr id="174" name="Google Shape;174;g2d6797199d0_1_292"/>
          <p:cNvSpPr/>
          <p:nvPr/>
        </p:nvSpPr>
        <p:spPr>
          <a:xfrm>
            <a:off x="644604" y="4153972"/>
            <a:ext cx="414300" cy="414300"/>
          </a:xfrm>
          <a:prstGeom prst="roundRect">
            <a:avLst>
              <a:gd fmla="val 6668" name="adj"/>
            </a:avLst>
          </a:prstGeom>
          <a:solidFill>
            <a:srgbClr val="F3EE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2d6797199d0_1_292"/>
          <p:cNvSpPr/>
          <p:nvPr/>
        </p:nvSpPr>
        <p:spPr>
          <a:xfrm>
            <a:off x="774144" y="4222909"/>
            <a:ext cx="155400" cy="2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150"/>
              <a:buFont typeface="MuseoModerno Medium"/>
              <a:buNone/>
            </a:pPr>
            <a:r>
              <a:rPr b="0" i="0" lang="en-US" sz="21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3</a:t>
            </a:r>
            <a:endParaRPr b="0" i="0" sz="2150" u="none" cap="none" strike="noStrike"/>
          </a:p>
        </p:txBody>
      </p:sp>
      <p:sp>
        <p:nvSpPr>
          <p:cNvPr id="176" name="Google Shape;176;g2d6797199d0_1_292"/>
          <p:cNvSpPr/>
          <p:nvPr/>
        </p:nvSpPr>
        <p:spPr>
          <a:xfrm>
            <a:off x="1243132" y="4153972"/>
            <a:ext cx="3236700" cy="5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800"/>
              <a:buFont typeface="MuseoModerno Medium"/>
              <a:buNone/>
            </a:pPr>
            <a:r>
              <a:rPr b="0" i="0" lang="en-US" sz="180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Proporcionar información detallada y útil</a:t>
            </a:r>
            <a:endParaRPr b="0" i="0" sz="1800" u="none" cap="none" strike="noStrike"/>
          </a:p>
        </p:txBody>
      </p:sp>
      <p:sp>
        <p:nvSpPr>
          <p:cNvPr id="177" name="Google Shape;177;g2d6797199d0_1_292"/>
          <p:cNvSpPr/>
          <p:nvPr/>
        </p:nvSpPr>
        <p:spPr>
          <a:xfrm>
            <a:off x="1243132" y="4840010"/>
            <a:ext cx="3236700" cy="11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5862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450"/>
              <a:buFont typeface="Arial"/>
              <a:buNone/>
            </a:pPr>
            <a:r>
              <a:rPr b="0" i="0" lang="en-US" sz="14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Los usuarios tendrán acceso a datos completos sobre actividades, cursos, lugares y otros recursos relacionados con sus hobbies.</a:t>
            </a:r>
            <a:endParaRPr b="0" i="0" sz="1450" u="none" cap="none" strike="noStrike"/>
          </a:p>
        </p:txBody>
      </p:sp>
      <p:sp>
        <p:nvSpPr>
          <p:cNvPr id="178" name="Google Shape;178;g2d6797199d0_1_292"/>
          <p:cNvSpPr/>
          <p:nvPr/>
        </p:nvSpPr>
        <p:spPr>
          <a:xfrm>
            <a:off x="4664154" y="4153972"/>
            <a:ext cx="414300" cy="414300"/>
          </a:xfrm>
          <a:prstGeom prst="roundRect">
            <a:avLst>
              <a:gd fmla="val 6668" name="adj"/>
            </a:avLst>
          </a:prstGeom>
          <a:solidFill>
            <a:srgbClr val="F3EE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2d6797199d0_1_292"/>
          <p:cNvSpPr/>
          <p:nvPr/>
        </p:nvSpPr>
        <p:spPr>
          <a:xfrm>
            <a:off x="4782264" y="4222909"/>
            <a:ext cx="177900" cy="2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150"/>
              <a:buFont typeface="MuseoModerno Medium"/>
              <a:buNone/>
            </a:pPr>
            <a:r>
              <a:rPr b="0" i="0" lang="en-US" sz="21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4</a:t>
            </a:r>
            <a:endParaRPr b="0" i="0" sz="2150" u="none" cap="none" strike="noStrike"/>
          </a:p>
        </p:txBody>
      </p:sp>
      <p:sp>
        <p:nvSpPr>
          <p:cNvPr id="180" name="Google Shape;180;g2d6797199d0_1_292"/>
          <p:cNvSpPr/>
          <p:nvPr/>
        </p:nvSpPr>
        <p:spPr>
          <a:xfrm>
            <a:off x="5262682" y="4153972"/>
            <a:ext cx="23025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800"/>
              <a:buFont typeface="MuseoModerno Medium"/>
              <a:buNone/>
            </a:pPr>
            <a:r>
              <a:rPr b="0" i="0" lang="en-US" sz="180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Conectar a usuarios</a:t>
            </a:r>
            <a:endParaRPr b="0" i="0" sz="1800" u="none" cap="none" strike="noStrike"/>
          </a:p>
        </p:txBody>
      </p:sp>
      <p:sp>
        <p:nvSpPr>
          <p:cNvPr id="181" name="Google Shape;181;g2d6797199d0_1_292"/>
          <p:cNvSpPr/>
          <p:nvPr/>
        </p:nvSpPr>
        <p:spPr>
          <a:xfrm>
            <a:off x="5262682" y="4552236"/>
            <a:ext cx="3236700" cy="58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5862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450"/>
              <a:buFont typeface="Arial"/>
              <a:buNone/>
            </a:pPr>
            <a:r>
              <a:rPr b="0" i="0" lang="en-US" sz="14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Compartir aficiones con intereses similares con otros usuarios.</a:t>
            </a:r>
            <a:endParaRPr b="0" i="0" sz="1450" u="none" cap="none" strike="noStrike"/>
          </a:p>
        </p:txBody>
      </p:sp>
      <p:sp>
        <p:nvSpPr>
          <p:cNvPr id="182" name="Google Shape;182;g2d6797199d0_1_292"/>
          <p:cNvSpPr/>
          <p:nvPr/>
        </p:nvSpPr>
        <p:spPr>
          <a:xfrm>
            <a:off x="644604" y="6410087"/>
            <a:ext cx="414300" cy="414300"/>
          </a:xfrm>
          <a:prstGeom prst="roundRect">
            <a:avLst>
              <a:gd fmla="val 6668" name="adj"/>
            </a:avLst>
          </a:prstGeom>
          <a:solidFill>
            <a:srgbClr val="F3EE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g2d6797199d0_1_292"/>
          <p:cNvSpPr/>
          <p:nvPr/>
        </p:nvSpPr>
        <p:spPr>
          <a:xfrm>
            <a:off x="775216" y="6479024"/>
            <a:ext cx="153000" cy="2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150"/>
              <a:buFont typeface="MuseoModerno Medium"/>
              <a:buNone/>
            </a:pPr>
            <a:r>
              <a:rPr b="0" i="0" lang="en-US" sz="215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5</a:t>
            </a:r>
            <a:endParaRPr b="0" i="0" sz="2150" u="none" cap="none" strike="noStrike"/>
          </a:p>
        </p:txBody>
      </p:sp>
      <p:sp>
        <p:nvSpPr>
          <p:cNvPr id="184" name="Google Shape;184;g2d6797199d0_1_292"/>
          <p:cNvSpPr/>
          <p:nvPr/>
        </p:nvSpPr>
        <p:spPr>
          <a:xfrm>
            <a:off x="1243132" y="6410087"/>
            <a:ext cx="7256400" cy="5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800"/>
              <a:buFont typeface="MuseoModerno Medium"/>
              <a:buNone/>
            </a:pPr>
            <a:r>
              <a:rPr b="0" i="0" lang="en-US" sz="180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Facilitar a las empresas la promoción de sus servicios y actividades</a:t>
            </a:r>
            <a:endParaRPr b="0" i="0" sz="1800" u="none" cap="none" strike="noStrike"/>
          </a:p>
        </p:txBody>
      </p:sp>
      <p:sp>
        <p:nvSpPr>
          <p:cNvPr id="185" name="Google Shape;185;g2d6797199d0_1_292"/>
          <p:cNvSpPr/>
          <p:nvPr/>
        </p:nvSpPr>
        <p:spPr>
          <a:xfrm>
            <a:off x="1243132" y="7096125"/>
            <a:ext cx="7256400" cy="2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58620"/>
              </a:lnSpc>
              <a:spcBef>
                <a:spcPts val="0"/>
              </a:spcBef>
              <a:spcAft>
                <a:spcPts val="0"/>
              </a:spcAft>
              <a:buSzPts val="1450"/>
              <a:buFont typeface="Arial"/>
              <a:buNone/>
            </a:pPr>
            <a:r>
              <a:t/>
            </a:r>
            <a:endParaRPr b="0" i="0" sz="145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d6797199d0_1_318"/>
          <p:cNvSpPr/>
          <p:nvPr/>
        </p:nvSpPr>
        <p:spPr>
          <a:xfrm>
            <a:off x="793790" y="2517219"/>
            <a:ext cx="5670600" cy="7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719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4450"/>
              <a:buFont typeface="MuseoModerno Medium"/>
              <a:buNone/>
            </a:pPr>
            <a:r>
              <a:rPr b="0" i="0" lang="en-US" sz="44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Público Objetivo</a:t>
            </a:r>
            <a:endParaRPr b="0" i="0" sz="4450" u="none" cap="none" strike="noStrike"/>
          </a:p>
        </p:txBody>
      </p:sp>
      <p:sp>
        <p:nvSpPr>
          <p:cNvPr id="192" name="Google Shape;192;g2d6797199d0_1_318"/>
          <p:cNvSpPr/>
          <p:nvPr/>
        </p:nvSpPr>
        <p:spPr>
          <a:xfrm>
            <a:off x="793790" y="3679627"/>
            <a:ext cx="6408000" cy="2032800"/>
          </a:xfrm>
          <a:prstGeom prst="roundRect">
            <a:avLst>
              <a:gd fmla="val 1674" name="adj"/>
            </a:avLst>
          </a:prstGeom>
          <a:solidFill>
            <a:srgbClr val="F3EE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2d6797199d0_1_318"/>
          <p:cNvSpPr/>
          <p:nvPr/>
        </p:nvSpPr>
        <p:spPr>
          <a:xfrm>
            <a:off x="1020604" y="3906441"/>
            <a:ext cx="3004800" cy="3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Usuarios Individuales</a:t>
            </a:r>
            <a:endParaRPr b="0" i="0" sz="2200" u="none" cap="none" strike="noStrike"/>
          </a:p>
        </p:txBody>
      </p:sp>
      <p:sp>
        <p:nvSpPr>
          <p:cNvPr id="194" name="Google Shape;194;g2d6797199d0_1_318"/>
          <p:cNvSpPr/>
          <p:nvPr/>
        </p:nvSpPr>
        <p:spPr>
          <a:xfrm>
            <a:off x="1020604" y="4396859"/>
            <a:ext cx="5954400" cy="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Personas de todas las edades que buscan descubrir nuevos pasatiempos y actividades.</a:t>
            </a:r>
            <a:endParaRPr b="0" i="0" sz="1750" u="none" cap="none" strike="noStrike"/>
          </a:p>
        </p:txBody>
      </p:sp>
      <p:sp>
        <p:nvSpPr>
          <p:cNvPr id="195" name="Google Shape;195;g2d6797199d0_1_318"/>
          <p:cNvSpPr/>
          <p:nvPr/>
        </p:nvSpPr>
        <p:spPr>
          <a:xfrm>
            <a:off x="7428667" y="3679627"/>
            <a:ext cx="6408000" cy="2032800"/>
          </a:xfrm>
          <a:prstGeom prst="roundRect">
            <a:avLst>
              <a:gd fmla="val 1674" name="adj"/>
            </a:avLst>
          </a:prstGeom>
          <a:solidFill>
            <a:srgbClr val="F3EE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2d6797199d0_1_318"/>
          <p:cNvSpPr/>
          <p:nvPr/>
        </p:nvSpPr>
        <p:spPr>
          <a:xfrm>
            <a:off x="7655481" y="3906441"/>
            <a:ext cx="3377700" cy="3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2200"/>
              <a:buFont typeface="MuseoModerno Medium"/>
              <a:buNone/>
            </a:pPr>
            <a:r>
              <a:rPr b="0" i="0" lang="en-US" sz="2200" u="none" cap="none" strike="noStrike">
                <a:solidFill>
                  <a:srgbClr val="2B4150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Empresas y Proveedores</a:t>
            </a:r>
            <a:endParaRPr b="0" i="0" sz="2200" u="none" cap="none" strike="noStrike"/>
          </a:p>
        </p:txBody>
      </p:sp>
      <p:sp>
        <p:nvSpPr>
          <p:cNvPr id="197" name="Google Shape;197;g2d6797199d0_1_318"/>
          <p:cNvSpPr/>
          <p:nvPr/>
        </p:nvSpPr>
        <p:spPr>
          <a:xfrm>
            <a:off x="7655481" y="4396859"/>
            <a:ext cx="5954400" cy="10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Empresas y proveedores de actividades que desean promocionar sus servicios y conectarse con usuarios interesados en sus ofertas.</a:t>
            </a:r>
            <a:endParaRPr b="0" i="0" sz="175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d6797199d0_1_329"/>
          <p:cNvSpPr/>
          <p:nvPr/>
        </p:nvSpPr>
        <p:spPr>
          <a:xfrm>
            <a:off x="793790" y="1296114"/>
            <a:ext cx="5831400" cy="7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719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4450"/>
              <a:buFont typeface="MuseoModerno Medium"/>
              <a:buNone/>
            </a:pPr>
            <a:r>
              <a:rPr b="0" i="0" lang="en-US" sz="44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Proceso de desarrollo</a:t>
            </a:r>
            <a:endParaRPr b="0" i="0" sz="4450" u="none" cap="none" strike="noStrike"/>
          </a:p>
        </p:txBody>
      </p:sp>
      <p:pic>
        <p:nvPicPr>
          <p:cNvPr descr="preencoded.png" id="204" name="Google Shape;204;g2d6797199d0_1_3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3790" y="2600206"/>
            <a:ext cx="5960508" cy="4078128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g2d6797199d0_1_329"/>
          <p:cNvSpPr/>
          <p:nvPr/>
        </p:nvSpPr>
        <p:spPr>
          <a:xfrm>
            <a:off x="7599521" y="2424351"/>
            <a:ext cx="62448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Char char="•"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Lista de Requerimientos</a:t>
            </a:r>
            <a:endParaRPr b="0" i="0" sz="1750" u="none" cap="none" strike="noStrike"/>
          </a:p>
        </p:txBody>
      </p:sp>
      <p:sp>
        <p:nvSpPr>
          <p:cNvPr id="206" name="Google Shape;206;g2d6797199d0_1_329"/>
          <p:cNvSpPr/>
          <p:nvPr/>
        </p:nvSpPr>
        <p:spPr>
          <a:xfrm>
            <a:off x="7599521" y="2866549"/>
            <a:ext cx="62448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Char char="•"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Diagrama de casos de uso</a:t>
            </a:r>
            <a:endParaRPr b="0" i="0" sz="1750" u="none" cap="none" strike="noStrike"/>
          </a:p>
        </p:txBody>
      </p:sp>
      <p:sp>
        <p:nvSpPr>
          <p:cNvPr id="207" name="Google Shape;207;g2d6797199d0_1_329"/>
          <p:cNvSpPr/>
          <p:nvPr/>
        </p:nvSpPr>
        <p:spPr>
          <a:xfrm>
            <a:off x="7599521" y="3308747"/>
            <a:ext cx="62448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Char char="•"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Historia de usuario o casos de uso</a:t>
            </a:r>
            <a:endParaRPr b="0" i="0" sz="1750" u="none" cap="none" strike="noStrike"/>
          </a:p>
        </p:txBody>
      </p:sp>
      <p:sp>
        <p:nvSpPr>
          <p:cNvPr id="208" name="Google Shape;208;g2d6797199d0_1_329"/>
          <p:cNvSpPr/>
          <p:nvPr/>
        </p:nvSpPr>
        <p:spPr>
          <a:xfrm>
            <a:off x="7599521" y="3750945"/>
            <a:ext cx="62448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Char char="•"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Diagrama de clases</a:t>
            </a:r>
            <a:endParaRPr b="0" i="0" sz="1750" u="none" cap="none" strike="noStrike"/>
          </a:p>
        </p:txBody>
      </p:sp>
      <p:sp>
        <p:nvSpPr>
          <p:cNvPr id="209" name="Google Shape;209;g2d6797199d0_1_329"/>
          <p:cNvSpPr/>
          <p:nvPr/>
        </p:nvSpPr>
        <p:spPr>
          <a:xfrm>
            <a:off x="7599521" y="4193143"/>
            <a:ext cx="62448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Char char="•"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Diagrama de secuencia</a:t>
            </a:r>
            <a:endParaRPr b="0" i="0" sz="1750" u="none" cap="none" strike="noStrike"/>
          </a:p>
        </p:txBody>
      </p:sp>
      <p:sp>
        <p:nvSpPr>
          <p:cNvPr id="210" name="Google Shape;210;g2d6797199d0_1_329"/>
          <p:cNvSpPr/>
          <p:nvPr/>
        </p:nvSpPr>
        <p:spPr>
          <a:xfrm>
            <a:off x="7599521" y="4635341"/>
            <a:ext cx="62448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Char char="•"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Prototipos de interfaces gráficas</a:t>
            </a:r>
            <a:endParaRPr b="0" i="0" sz="175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1df97acce6_0_96"/>
          <p:cNvSpPr/>
          <p:nvPr/>
        </p:nvSpPr>
        <p:spPr>
          <a:xfrm>
            <a:off x="656987" y="517922"/>
            <a:ext cx="5061600" cy="5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6027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3650"/>
              <a:buFont typeface="MuseoModerno Medium"/>
              <a:buNone/>
            </a:pPr>
            <a:r>
              <a:rPr b="0" i="0" lang="en-US" sz="36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Proceso de desarrollo: </a:t>
            </a:r>
            <a:endParaRPr b="0" i="0" sz="3650" u="none" cap="none" strike="noStrike"/>
          </a:p>
        </p:txBody>
      </p:sp>
      <p:sp>
        <p:nvSpPr>
          <p:cNvPr id="217" name="Google Shape;217;g31df97acce6_0_96"/>
          <p:cNvSpPr/>
          <p:nvPr/>
        </p:nvSpPr>
        <p:spPr>
          <a:xfrm>
            <a:off x="656987" y="1386007"/>
            <a:ext cx="5084700" cy="4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3728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2950"/>
              <a:buFont typeface="MuseoModerno Medium"/>
              <a:buNone/>
            </a:pPr>
            <a:r>
              <a:rPr b="0" i="0" lang="en-US" sz="29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Diagramas de Casos de Uso</a:t>
            </a:r>
            <a:endParaRPr b="0" i="0" sz="2950" u="none" cap="none" strike="noStrike"/>
          </a:p>
        </p:txBody>
      </p:sp>
      <p:pic>
        <p:nvPicPr>
          <p:cNvPr descr="preencoded.png" id="218" name="Google Shape;218;g31df97acce6_0_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6987" y="2347793"/>
            <a:ext cx="4899303" cy="5152786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g31df97acce6_0_96"/>
          <p:cNvSpPr/>
          <p:nvPr/>
        </p:nvSpPr>
        <p:spPr>
          <a:xfrm>
            <a:off x="7551777" y="2305526"/>
            <a:ext cx="6429300" cy="12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069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450"/>
              <a:buFont typeface="Arial"/>
              <a:buNone/>
            </a:pPr>
            <a:r>
              <a:rPr b="0" i="0" lang="en-US" sz="14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Este diagrama ayudó a visualizar las funcionalidades principales y los actores involucrados en el sistema, facilitando el entendimiento de cómo cada componente interactúa con los usuarios y los servicios proporcionados por la aplicación.</a:t>
            </a:r>
            <a:endParaRPr b="0" i="0" sz="145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1df97acce6_0_170"/>
          <p:cNvSpPr/>
          <p:nvPr/>
        </p:nvSpPr>
        <p:spPr>
          <a:xfrm>
            <a:off x="793790" y="855583"/>
            <a:ext cx="6116100" cy="7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4719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4450"/>
              <a:buFont typeface="MuseoModerno Medium"/>
              <a:buNone/>
            </a:pPr>
            <a:r>
              <a:rPr b="0" i="0" lang="en-US" sz="44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Proceso de desarrollo: </a:t>
            </a:r>
            <a:endParaRPr b="0" i="0" sz="4450" u="none" cap="none" strike="noStrike"/>
          </a:p>
        </p:txBody>
      </p:sp>
      <p:sp>
        <p:nvSpPr>
          <p:cNvPr id="226" name="Google Shape;226;g31df97acce6_0_170"/>
          <p:cNvSpPr/>
          <p:nvPr/>
        </p:nvSpPr>
        <p:spPr>
          <a:xfrm>
            <a:off x="793790" y="1904524"/>
            <a:ext cx="46017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5352"/>
              </a:lnSpc>
              <a:spcBef>
                <a:spcPts val="0"/>
              </a:spcBef>
              <a:spcAft>
                <a:spcPts val="0"/>
              </a:spcAft>
              <a:buClr>
                <a:srgbClr val="124E73"/>
              </a:buClr>
              <a:buSzPts val="3550"/>
              <a:buFont typeface="MuseoModerno Medium"/>
              <a:buNone/>
            </a:pPr>
            <a:r>
              <a:rPr b="0" i="0" lang="en-US" sz="3550" u="none" cap="none" strike="noStrike">
                <a:solidFill>
                  <a:srgbClr val="124E73"/>
                </a:solidFill>
                <a:latin typeface="MuseoModerno Medium"/>
                <a:ea typeface="MuseoModerno Medium"/>
                <a:cs typeface="MuseoModerno Medium"/>
                <a:sym typeface="MuseoModerno Medium"/>
              </a:rPr>
              <a:t>Diagramas de Clases</a:t>
            </a:r>
            <a:endParaRPr b="0" i="0" sz="3550" u="none" cap="none" strike="noStrike"/>
          </a:p>
        </p:txBody>
      </p:sp>
      <p:sp>
        <p:nvSpPr>
          <p:cNvPr id="227" name="Google Shape;227;g31df97acce6_0_170"/>
          <p:cNvSpPr/>
          <p:nvPr/>
        </p:nvSpPr>
        <p:spPr>
          <a:xfrm>
            <a:off x="793790" y="3015734"/>
            <a:ext cx="62448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SzPts val="1750"/>
              <a:buFont typeface="Arial"/>
              <a:buNone/>
            </a:pPr>
            <a:r>
              <a:t/>
            </a:r>
            <a:endParaRPr b="0" i="0" sz="1750" u="none" cap="none" strike="noStrike"/>
          </a:p>
        </p:txBody>
      </p:sp>
      <p:pic>
        <p:nvPicPr>
          <p:cNvPr descr="preencoded.png" id="228" name="Google Shape;228;g31df97acce6_0_1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3790" y="3633788"/>
            <a:ext cx="6244710" cy="3484959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g31df97acce6_0_170"/>
          <p:cNvSpPr/>
          <p:nvPr/>
        </p:nvSpPr>
        <p:spPr>
          <a:xfrm>
            <a:off x="7599521" y="3015734"/>
            <a:ext cx="6244800" cy="10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2857"/>
              </a:lnSpc>
              <a:spcBef>
                <a:spcPts val="0"/>
              </a:spcBef>
              <a:spcAft>
                <a:spcPts val="0"/>
              </a:spcAft>
              <a:buClr>
                <a:srgbClr val="2B4150"/>
              </a:buClr>
              <a:buSzPts val="1750"/>
              <a:buFont typeface="Arial"/>
              <a:buNone/>
            </a:pPr>
            <a:r>
              <a:rPr b="0" i="0" lang="en-US" sz="1750" u="none" cap="none" strike="noStrike">
                <a:solidFill>
                  <a:srgbClr val="2B4150"/>
                </a:solidFill>
                <a:latin typeface="Arial"/>
                <a:ea typeface="Arial"/>
                <a:cs typeface="Arial"/>
                <a:sym typeface="Arial"/>
              </a:rPr>
              <a:t>Sé confecciono un diagrama de clases que representa la estructura de almacenamiento en Firebase, actuando como un modelo de base de datos.</a:t>
            </a:r>
            <a:endParaRPr b="0" i="0" sz="175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2024-11-26T22:21:02Z</dcterms:created>
  <dc:creator>PptxGenJS</dc:creator>
</cp:coreProperties>
</file>